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71" r:id="rId4"/>
    <p:sldId id="266" r:id="rId5"/>
    <p:sldId id="275" r:id="rId6"/>
    <p:sldId id="272" r:id="rId7"/>
    <p:sldId id="273" r:id="rId8"/>
    <p:sldId id="274" r:id="rId9"/>
    <p:sldId id="276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1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4720"/>
  </p:normalViewPr>
  <p:slideViewPr>
    <p:cSldViewPr snapToGrid="0">
      <p:cViewPr varScale="1">
        <p:scale>
          <a:sx n="286" d="100"/>
          <a:sy n="286" d="100"/>
        </p:scale>
        <p:origin x="16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76FBA-0EDE-DC49-B079-90915461827D}" type="datetimeFigureOut">
              <a:rPr lang="en-US" smtClean="0"/>
              <a:t>6/12/25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B368-B011-4149-AACB-0FA5B9C5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5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38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A421C-3EF3-94DD-0AFC-CF2D18BF5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2B87B0-178A-88E6-5AD4-5DBBEE2ED4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0F21F1-8A99-DFD0-18FF-00A2593B2E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AF30C-9507-25B4-CD06-513B76AA6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88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630BE-913F-3CAE-8CD7-87C22F35A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4AD3C6-15EE-D96B-EA32-3BFB27AE61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8F23A1-1892-1A40-6A13-E7434146E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3EAF2-1D0C-BD76-6D68-0708C6479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09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982E1-6C74-1FEE-6312-F2E9DC3E8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871DC-B3BA-6FAE-87F9-CDC00F2146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81959E-40E1-40AE-E39A-76D97C751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AE09C-90DD-122D-92ED-167BA5A44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84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8FE8A-14E0-B275-080E-53CAC95DB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56AD8E-F309-DA9C-968B-9D92BC4B5E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B9FFF5-E934-E2C7-8806-3406DB202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FCD62-33A9-A513-948B-60AF88D35C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04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37BB7-ECD5-22DF-EC80-7D3C318A5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6849-92E2-8001-6529-DE659A65AB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54A229-8F3F-6227-4B91-6E0F8B5DB5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4BF64-3312-E53A-3473-965E942615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77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60738-BB3B-3E46-1740-9E186C3C4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155007-76B8-7C67-4ED3-1FA439F031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99F99B-4B29-1CFD-868C-9B11CFFC02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34B9-8644-9C34-C83D-D13CA958BC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46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75EED-3B2A-B91D-2CC3-D7B83FD2C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58870F-5C8F-658F-E4F4-F25F4D8D9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690161-9ACD-C909-FF47-D234AB38B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F0898-5CC9-7771-C0D0-D48857BD7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214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2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3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5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2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2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9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7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E1C8B8-C79E-6F4D-880F-F4B61D184585}" type="datetimeFigureOut">
              <a:rPr lang="en-US" smtClean="0"/>
              <a:t>6/12/25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cross&#10;&#10;AI-generated content may be incorrect.">
            <a:extLst>
              <a:ext uri="{FF2B5EF4-FFF2-40B4-BE49-F238E27FC236}">
                <a16:creationId xmlns:a16="http://schemas.microsoft.com/office/drawing/2014/main" id="{C4383CC3-3652-6493-267F-9AE541C53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01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AA6364-7537-B7A2-64E7-4FAFDFD5E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B52958-596B-F64D-CA86-DDC506A6F45D}"/>
              </a:ext>
            </a:extLst>
          </p:cNvPr>
          <p:cNvSpPr txBox="1"/>
          <p:nvPr/>
        </p:nvSpPr>
        <p:spPr>
          <a:xfrm>
            <a:off x="2005090" y="857834"/>
            <a:ext cx="5133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The Cycle of Sin and Deliverance</a:t>
            </a:r>
            <a:endParaRPr lang="en-US" sz="28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F00BC42-F0FF-72ED-3293-B3C679BCDE4C}"/>
              </a:ext>
            </a:extLst>
          </p:cNvPr>
          <p:cNvGrpSpPr/>
          <p:nvPr/>
        </p:nvGrpSpPr>
        <p:grpSpPr>
          <a:xfrm>
            <a:off x="1243426" y="1576184"/>
            <a:ext cx="6389380" cy="3308352"/>
            <a:chOff x="1243426" y="1480772"/>
            <a:chExt cx="6389380" cy="330835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7FEFB2B-9C79-3571-F476-93C235DCC05B}"/>
                </a:ext>
              </a:extLst>
            </p:cNvPr>
            <p:cNvSpPr txBox="1"/>
            <p:nvPr/>
          </p:nvSpPr>
          <p:spPr>
            <a:xfrm>
              <a:off x="4079697" y="1588543"/>
              <a:ext cx="670413" cy="63094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SIN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1743941-BF82-BC5F-DFC2-22791246199D}"/>
                </a:ext>
              </a:extLst>
            </p:cNvPr>
            <p:cNvSpPr txBox="1"/>
            <p:nvPr/>
          </p:nvSpPr>
          <p:spPr>
            <a:xfrm>
              <a:off x="5550267" y="2407949"/>
              <a:ext cx="2082539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OPPRESSION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BDAE9C-BBFC-0005-124A-7C9618B05FB5}"/>
                </a:ext>
              </a:extLst>
            </p:cNvPr>
            <p:cNvSpPr txBox="1"/>
            <p:nvPr/>
          </p:nvSpPr>
          <p:spPr>
            <a:xfrm>
              <a:off x="4676321" y="3975065"/>
              <a:ext cx="2270726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REPENTANCE?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F2E48B8-855C-3155-B653-00332D9AD32E}"/>
                </a:ext>
              </a:extLst>
            </p:cNvPr>
            <p:cNvSpPr txBox="1"/>
            <p:nvPr/>
          </p:nvSpPr>
          <p:spPr>
            <a:xfrm>
              <a:off x="1243426" y="3706867"/>
              <a:ext cx="2231694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DELIVERANCE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593AB31-46E9-2A37-A01F-DF08FCAF1F12}"/>
                </a:ext>
              </a:extLst>
            </p:cNvPr>
            <p:cNvSpPr txBox="1"/>
            <p:nvPr/>
          </p:nvSpPr>
          <p:spPr>
            <a:xfrm>
              <a:off x="2012958" y="2245669"/>
              <a:ext cx="118779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PEACE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pic>
          <p:nvPicPr>
            <p:cNvPr id="20" name="Graphic 19" descr="Arrow: Clockwise curve outline">
              <a:extLst>
                <a:ext uri="{FF2B5EF4-FFF2-40B4-BE49-F238E27FC236}">
                  <a16:creationId xmlns:a16="http://schemas.microsoft.com/office/drawing/2014/main" id="{E259D1E5-7BC4-351A-015A-EA495C8F22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718669">
              <a:off x="4912841" y="1185220"/>
              <a:ext cx="914400" cy="1607768"/>
            </a:xfrm>
            <a:prstGeom prst="rect">
              <a:avLst/>
            </a:prstGeom>
          </p:spPr>
        </p:pic>
        <p:pic>
          <p:nvPicPr>
            <p:cNvPr id="21" name="Graphic 20" descr="Arrow: Clockwise curve outline">
              <a:extLst>
                <a:ext uri="{FF2B5EF4-FFF2-40B4-BE49-F238E27FC236}">
                  <a16:creationId xmlns:a16="http://schemas.microsoft.com/office/drawing/2014/main" id="{5501C2AB-4268-1204-DFEF-106875A431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3665245">
              <a:off x="5441195" y="2756662"/>
              <a:ext cx="1020128" cy="1439399"/>
            </a:xfrm>
            <a:prstGeom prst="rect">
              <a:avLst/>
            </a:prstGeom>
          </p:spPr>
        </p:pic>
        <p:pic>
          <p:nvPicPr>
            <p:cNvPr id="22" name="Graphic 21" descr="Arrow: Clockwise curve outline">
              <a:extLst>
                <a:ext uri="{FF2B5EF4-FFF2-40B4-BE49-F238E27FC236}">
                  <a16:creationId xmlns:a16="http://schemas.microsoft.com/office/drawing/2014/main" id="{4B3C44A5-E482-2F6F-0206-38CC54BDA43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7899760">
              <a:off x="3535734" y="3550089"/>
              <a:ext cx="1073305" cy="1404765"/>
            </a:xfrm>
            <a:prstGeom prst="rect">
              <a:avLst/>
            </a:prstGeom>
          </p:spPr>
        </p:pic>
        <p:pic>
          <p:nvPicPr>
            <p:cNvPr id="23" name="Graphic 22" descr="Arrow: Clockwise curve outline">
              <a:extLst>
                <a:ext uri="{FF2B5EF4-FFF2-40B4-BE49-F238E27FC236}">
                  <a16:creationId xmlns:a16="http://schemas.microsoft.com/office/drawing/2014/main" id="{EFB1B462-2DE1-5173-2405-87A34E2B6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7974">
              <a:off x="1874525" y="2666060"/>
              <a:ext cx="1120594" cy="1077846"/>
            </a:xfrm>
            <a:prstGeom prst="rect">
              <a:avLst/>
            </a:prstGeom>
          </p:spPr>
        </p:pic>
        <p:pic>
          <p:nvPicPr>
            <p:cNvPr id="24" name="Graphic 23" descr="Arrow: Clockwise curve outline">
              <a:extLst>
                <a:ext uri="{FF2B5EF4-FFF2-40B4-BE49-F238E27FC236}">
                  <a16:creationId xmlns:a16="http://schemas.microsoft.com/office/drawing/2014/main" id="{6B9FBA3D-71A4-CE79-99B0-7849BCEFB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174704">
              <a:off x="2860840" y="1150080"/>
              <a:ext cx="914400" cy="15757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71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52ECD-9490-A424-2363-9E94556AA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0CF5BBD-624F-F48A-71F1-41B6D5039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2AC70A-844C-2D01-DBE6-8E7AA2733869}"/>
              </a:ext>
            </a:extLst>
          </p:cNvPr>
          <p:cNvSpPr txBox="1"/>
          <p:nvPr/>
        </p:nvSpPr>
        <p:spPr>
          <a:xfrm>
            <a:off x="2005090" y="857834"/>
            <a:ext cx="5133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The Cycle of Sin and Deliverance</a:t>
            </a:r>
            <a:endParaRPr lang="en-US" sz="28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8C917BE-959B-9450-7772-57B20D813782}"/>
              </a:ext>
            </a:extLst>
          </p:cNvPr>
          <p:cNvGrpSpPr/>
          <p:nvPr/>
        </p:nvGrpSpPr>
        <p:grpSpPr>
          <a:xfrm>
            <a:off x="1243426" y="1576184"/>
            <a:ext cx="6389380" cy="3308352"/>
            <a:chOff x="1243426" y="1480772"/>
            <a:chExt cx="6389380" cy="330835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D32445F-A2A9-8EC2-7F76-D845FD687FC4}"/>
                </a:ext>
              </a:extLst>
            </p:cNvPr>
            <p:cNvSpPr txBox="1"/>
            <p:nvPr/>
          </p:nvSpPr>
          <p:spPr>
            <a:xfrm>
              <a:off x="4079697" y="1588543"/>
              <a:ext cx="670413" cy="63094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SIN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D832138-DF41-43C7-1B74-7DCE3279A2CE}"/>
                </a:ext>
              </a:extLst>
            </p:cNvPr>
            <p:cNvSpPr txBox="1"/>
            <p:nvPr/>
          </p:nvSpPr>
          <p:spPr>
            <a:xfrm>
              <a:off x="5550267" y="2407949"/>
              <a:ext cx="2082539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OPPRESSION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BC502A8-FE66-7819-035B-761C318E07CC}"/>
                </a:ext>
              </a:extLst>
            </p:cNvPr>
            <p:cNvSpPr txBox="1"/>
            <p:nvPr/>
          </p:nvSpPr>
          <p:spPr>
            <a:xfrm>
              <a:off x="4676321" y="3975065"/>
              <a:ext cx="2270726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REPENTANCE?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558519-0F2E-C0AB-CE84-E8ED56CEC621}"/>
                </a:ext>
              </a:extLst>
            </p:cNvPr>
            <p:cNvSpPr txBox="1"/>
            <p:nvPr/>
          </p:nvSpPr>
          <p:spPr>
            <a:xfrm>
              <a:off x="1243426" y="3706867"/>
              <a:ext cx="2231694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DELIVERANCE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06EC1DF-8D9A-2D8F-5CF1-0D677741FF7D}"/>
                </a:ext>
              </a:extLst>
            </p:cNvPr>
            <p:cNvSpPr txBox="1"/>
            <p:nvPr/>
          </p:nvSpPr>
          <p:spPr>
            <a:xfrm>
              <a:off x="2012958" y="2245669"/>
              <a:ext cx="1187791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600" dirty="0">
                  <a:solidFill>
                    <a:schemeClr val="bg1"/>
                  </a:solidFill>
                  <a:latin typeface="CMG Sans Cn" pitchFamily="2" charset="0"/>
                  <a:ea typeface="Baskerville SemiBold" panose="02020502070401020303" pitchFamily="18" charset="0"/>
                </a:rPr>
                <a:t>PEACE</a:t>
              </a:r>
            </a:p>
            <a:p>
              <a:pPr marL="514350" indent="-514350">
                <a:spcAft>
                  <a:spcPts val="600"/>
                </a:spcAft>
                <a:buAutoNum type="arabicPeriod"/>
              </a:pPr>
              <a:endParaRPr lang="en-US" sz="400" dirty="0">
                <a:latin typeface="Baskerville" panose="02020502070401020303" pitchFamily="18" charset="0"/>
                <a:ea typeface="Baskerville" panose="02020502070401020303" pitchFamily="18" charset="0"/>
              </a:endParaRPr>
            </a:p>
          </p:txBody>
        </p:sp>
        <p:pic>
          <p:nvPicPr>
            <p:cNvPr id="20" name="Graphic 19" descr="Arrow: Clockwise curve outline">
              <a:extLst>
                <a:ext uri="{FF2B5EF4-FFF2-40B4-BE49-F238E27FC236}">
                  <a16:creationId xmlns:a16="http://schemas.microsoft.com/office/drawing/2014/main" id="{61577B89-6420-AB9E-0923-D5D6FCCDC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718669">
              <a:off x="4912841" y="1185220"/>
              <a:ext cx="914400" cy="1607768"/>
            </a:xfrm>
            <a:prstGeom prst="rect">
              <a:avLst/>
            </a:prstGeom>
          </p:spPr>
        </p:pic>
        <p:pic>
          <p:nvPicPr>
            <p:cNvPr id="21" name="Graphic 20" descr="Arrow: Clockwise curve outline">
              <a:extLst>
                <a:ext uri="{FF2B5EF4-FFF2-40B4-BE49-F238E27FC236}">
                  <a16:creationId xmlns:a16="http://schemas.microsoft.com/office/drawing/2014/main" id="{D9D126C7-6653-3441-7ACC-EC354C6965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3665245">
              <a:off x="5441195" y="2756662"/>
              <a:ext cx="1020128" cy="1439399"/>
            </a:xfrm>
            <a:prstGeom prst="rect">
              <a:avLst/>
            </a:prstGeom>
          </p:spPr>
        </p:pic>
        <p:pic>
          <p:nvPicPr>
            <p:cNvPr id="22" name="Graphic 21" descr="Arrow: Clockwise curve outline">
              <a:extLst>
                <a:ext uri="{FF2B5EF4-FFF2-40B4-BE49-F238E27FC236}">
                  <a16:creationId xmlns:a16="http://schemas.microsoft.com/office/drawing/2014/main" id="{8298BA41-CD57-D6D5-C2BD-387C6CCF3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7899760">
              <a:off x="3535734" y="3550089"/>
              <a:ext cx="1073305" cy="1404765"/>
            </a:xfrm>
            <a:prstGeom prst="rect">
              <a:avLst/>
            </a:prstGeom>
          </p:spPr>
        </p:pic>
        <p:pic>
          <p:nvPicPr>
            <p:cNvPr id="23" name="Graphic 22" descr="Arrow: Clockwise curve outline">
              <a:extLst>
                <a:ext uri="{FF2B5EF4-FFF2-40B4-BE49-F238E27FC236}">
                  <a16:creationId xmlns:a16="http://schemas.microsoft.com/office/drawing/2014/main" id="{72946D1A-179B-F09F-C7F9-3488D1BDC2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7974">
              <a:off x="1874525" y="2666060"/>
              <a:ext cx="1120594" cy="1077846"/>
            </a:xfrm>
            <a:prstGeom prst="rect">
              <a:avLst/>
            </a:prstGeom>
          </p:spPr>
        </p:pic>
        <p:pic>
          <p:nvPicPr>
            <p:cNvPr id="24" name="Graphic 23" descr="Arrow: Clockwise curve outline">
              <a:extLst>
                <a:ext uri="{FF2B5EF4-FFF2-40B4-BE49-F238E27FC236}">
                  <a16:creationId xmlns:a16="http://schemas.microsoft.com/office/drawing/2014/main" id="{278FDEE5-0451-D834-A017-B2ED44D3B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174704">
              <a:off x="2860840" y="1150080"/>
              <a:ext cx="914400" cy="1575783"/>
            </a:xfrm>
            <a:prstGeom prst="rect">
              <a:avLst/>
            </a:prstGeom>
          </p:spPr>
        </p:pic>
      </p:grpSp>
      <p:sp>
        <p:nvSpPr>
          <p:cNvPr id="8" name="&quot;No&quot; Symbol 7">
            <a:extLst>
              <a:ext uri="{FF2B5EF4-FFF2-40B4-BE49-F238E27FC236}">
                <a16:creationId xmlns:a16="http://schemas.microsoft.com/office/drawing/2014/main" id="{9E9F5693-D9D2-4CF2-3CF9-90762981D3C9}"/>
              </a:ext>
            </a:extLst>
          </p:cNvPr>
          <p:cNvSpPr/>
          <p:nvPr/>
        </p:nvSpPr>
        <p:spPr>
          <a:xfrm>
            <a:off x="2439763" y="1529404"/>
            <a:ext cx="3882125" cy="3315694"/>
          </a:xfrm>
          <a:prstGeom prst="noSmoking">
            <a:avLst/>
          </a:prstGeom>
          <a:solidFill>
            <a:srgbClr val="C00000">
              <a:alpha val="91151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33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0469A-1E74-8FCA-C269-09C1393D9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9F62A8-3453-CE26-2651-D678D5ABF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07BA0B-A8F2-EEB3-31C2-8D749D5247A5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AB3435-427A-471E-C24D-E7C8110EB62B}"/>
              </a:ext>
            </a:extLst>
          </p:cNvPr>
          <p:cNvSpPr txBox="1"/>
          <p:nvPr/>
        </p:nvSpPr>
        <p:spPr>
          <a:xfrm>
            <a:off x="1808894" y="1478429"/>
            <a:ext cx="5526206" cy="580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</p:txBody>
      </p:sp>
    </p:spTree>
    <p:extLst>
      <p:ext uri="{BB962C8B-B14F-4D97-AF65-F5344CB8AC3E}">
        <p14:creationId xmlns:p14="http://schemas.microsoft.com/office/powerpoint/2010/main" val="205005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9B1BC-0993-A6FD-9823-E22FF66FB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986F28-9647-1D7C-6CED-DFE040D7E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FD8748-5579-D61F-F3B3-42C0FF01EA5F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1CA858-0703-3438-D948-9AED6E0CF9F6}"/>
              </a:ext>
            </a:extLst>
          </p:cNvPr>
          <p:cNvSpPr txBox="1"/>
          <p:nvPr/>
        </p:nvSpPr>
        <p:spPr>
          <a:xfrm>
            <a:off x="1808894" y="1478429"/>
            <a:ext cx="5526206" cy="1272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Mother (Judges 13)</a:t>
            </a:r>
          </a:p>
        </p:txBody>
      </p:sp>
    </p:spTree>
    <p:extLst>
      <p:ext uri="{BB962C8B-B14F-4D97-AF65-F5344CB8AC3E}">
        <p14:creationId xmlns:p14="http://schemas.microsoft.com/office/powerpoint/2010/main" val="376851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C4D24-0596-07B5-631B-FA603D9A7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37EB54-E555-94A7-2459-8A827B79E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D4002A-C110-489D-AED8-F25C73B532C2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84A53F-DD12-1514-8D1A-76C0A124EB0C}"/>
              </a:ext>
            </a:extLst>
          </p:cNvPr>
          <p:cNvSpPr txBox="1"/>
          <p:nvPr/>
        </p:nvSpPr>
        <p:spPr>
          <a:xfrm>
            <a:off x="1808894" y="1478429"/>
            <a:ext cx="5526206" cy="2011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Mother (Judges 13)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Wife (Judges 14-15)</a:t>
            </a:r>
          </a:p>
        </p:txBody>
      </p:sp>
    </p:spTree>
    <p:extLst>
      <p:ext uri="{BB962C8B-B14F-4D97-AF65-F5344CB8AC3E}">
        <p14:creationId xmlns:p14="http://schemas.microsoft.com/office/powerpoint/2010/main" val="25564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E6C0B-431D-113C-7024-1747BB74B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AF729A-7D39-C132-5CC6-8B384E314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8C4F28-C30E-F4BB-1E3C-8F50E26B6371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394912-6054-57A5-02FB-132BCF5B889F}"/>
              </a:ext>
            </a:extLst>
          </p:cNvPr>
          <p:cNvSpPr txBox="1"/>
          <p:nvPr/>
        </p:nvSpPr>
        <p:spPr>
          <a:xfrm>
            <a:off x="1808894" y="1478429"/>
            <a:ext cx="5526206" cy="2749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Mother (Judges 13)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Wife (Judges 14-15)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Prostitute (Judges 16:1-3)</a:t>
            </a:r>
          </a:p>
        </p:txBody>
      </p:sp>
    </p:spTree>
    <p:extLst>
      <p:ext uri="{BB962C8B-B14F-4D97-AF65-F5344CB8AC3E}">
        <p14:creationId xmlns:p14="http://schemas.microsoft.com/office/powerpoint/2010/main" val="1604238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6FDFF-53D3-8C33-F186-8C447BEB3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AFB9A9-AADB-29AB-B7FD-6BB93831C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A1B834-935B-8975-2383-05EB9C0D47CD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C242E0-8B75-6EB1-1928-33AF2F7A863F}"/>
              </a:ext>
            </a:extLst>
          </p:cNvPr>
          <p:cNvSpPr txBox="1"/>
          <p:nvPr/>
        </p:nvSpPr>
        <p:spPr>
          <a:xfrm>
            <a:off x="1808894" y="1478429"/>
            <a:ext cx="5526206" cy="348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Mother (Judges 13)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Wife (Judges 14-15)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Prostitute (Judges 16:1-3)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b="1" dirty="0">
                <a:solidFill>
                  <a:schemeClr val="bg1"/>
                </a:solidFill>
                <a:latin typeface="CMG Sans Cn" pitchFamily="2" charset="0"/>
                <a:ea typeface="Baskerville SemiBold" panose="02020502070401020303" pitchFamily="18" charset="0"/>
              </a:rPr>
              <a:t>‘Lover’ (Judges 16:4-31)</a:t>
            </a:r>
          </a:p>
        </p:txBody>
      </p:sp>
    </p:spTree>
    <p:extLst>
      <p:ext uri="{BB962C8B-B14F-4D97-AF65-F5344CB8AC3E}">
        <p14:creationId xmlns:p14="http://schemas.microsoft.com/office/powerpoint/2010/main" val="232773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A75A0-AFB0-93DF-60FB-1C3FA0EB4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F60751-78B0-6305-1302-74B1651FE1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744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15CE00-BFD8-2172-A358-609F434EC1C8}"/>
              </a:ext>
            </a:extLst>
          </p:cNvPr>
          <p:cNvSpPr txBox="1"/>
          <p:nvPr/>
        </p:nvSpPr>
        <p:spPr>
          <a:xfrm>
            <a:off x="35779" y="841085"/>
            <a:ext cx="9072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MG Sans Medium Cn" pitchFamily="2" charset="77"/>
                <a:ea typeface="Baskerville SemiBold" panose="02020502070401020303" pitchFamily="18" charset="0"/>
              </a:rPr>
              <a:t>Samson: Incredible Strength but Crushing Weakness… (Judges 13-16)</a:t>
            </a:r>
            <a:endParaRPr lang="en-US" sz="2400" dirty="0">
              <a:solidFill>
                <a:schemeClr val="bg1"/>
              </a:solidFill>
              <a:latin typeface="CMG Sans Medium Cn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A1ADA3-2846-186D-0969-C7D299FC74C5}"/>
              </a:ext>
            </a:extLst>
          </p:cNvPr>
          <p:cNvSpPr txBox="1"/>
          <p:nvPr/>
        </p:nvSpPr>
        <p:spPr>
          <a:xfrm>
            <a:off x="1808894" y="1478429"/>
            <a:ext cx="5526206" cy="3488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>
                    <a:alpha val="22088"/>
                  </a:schemeClr>
                </a:solidFill>
                <a:latin typeface="CMG Sans SemiBold Cn" pitchFamily="2" charset="77"/>
                <a:ea typeface="Baskerville SemiBold" panose="02020502070401020303" pitchFamily="18" charset="0"/>
              </a:rPr>
              <a:t>Four key women in Samson’s life: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alpha val="22088"/>
                  </a:schemeClr>
                </a:solidFill>
                <a:latin typeface="CMG Sans Cn" pitchFamily="2" charset="0"/>
                <a:ea typeface="Baskerville SemiBold" panose="02020502070401020303" pitchFamily="18" charset="0"/>
              </a:rPr>
              <a:t>Mother (Judges 13)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alpha val="22088"/>
                  </a:schemeClr>
                </a:solidFill>
                <a:latin typeface="CMG Sans Cn" pitchFamily="2" charset="0"/>
                <a:ea typeface="Baskerville SemiBold" panose="02020502070401020303" pitchFamily="18" charset="0"/>
              </a:rPr>
              <a:t>Wife (Judges 14-15)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alpha val="22088"/>
                  </a:schemeClr>
                </a:solidFill>
                <a:latin typeface="CMG Sans Cn" pitchFamily="2" charset="0"/>
                <a:ea typeface="Baskerville SemiBold" panose="02020502070401020303" pitchFamily="18" charset="0"/>
              </a:rPr>
              <a:t>Prostitute (Judges 16:1-3)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alpha val="22088"/>
                  </a:schemeClr>
                </a:solidFill>
                <a:latin typeface="CMG Sans Cn" pitchFamily="2" charset="0"/>
                <a:ea typeface="Baskerville SemiBold" panose="02020502070401020303" pitchFamily="18" charset="0"/>
              </a:rPr>
              <a:t>‘Lover’ (Judges 16:4-31)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B1AFAD-5B9F-40AC-129C-0E00865848C0}"/>
              </a:ext>
            </a:extLst>
          </p:cNvPr>
          <p:cNvSpPr txBox="1"/>
          <p:nvPr/>
        </p:nvSpPr>
        <p:spPr>
          <a:xfrm>
            <a:off x="2193564" y="2622588"/>
            <a:ext cx="4756866" cy="1200329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MG Sans Cn" pitchFamily="2" charset="0"/>
              </a:rPr>
              <a:t>‘In those days Israel had no king; everyone did as they saw fit’. </a:t>
            </a:r>
            <a:r>
              <a:rPr lang="en-GB" sz="2400" dirty="0">
                <a:latin typeface="CMG Sans Cn" pitchFamily="2" charset="0"/>
              </a:rPr>
              <a:t>(Judges 21:25)</a:t>
            </a:r>
            <a:endParaRPr lang="en-US" sz="2400" dirty="0">
              <a:latin typeface="CMG Sans C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79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16367</TotalTime>
  <Words>241</Words>
  <Application>Microsoft Macintosh PowerPoint</Application>
  <PresentationFormat>On-screen Show (16:9)</PresentationFormat>
  <Paragraphs>48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Baskerville</vt:lpstr>
      <vt:lpstr>CMG Sans Cn</vt:lpstr>
      <vt:lpstr>CMG Sans Medium Cn</vt:lpstr>
      <vt:lpstr>CMG Sans SemiBold Cn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Brice</dc:creator>
  <cp:lastModifiedBy>David Brice</cp:lastModifiedBy>
  <cp:revision>94</cp:revision>
  <dcterms:created xsi:type="dcterms:W3CDTF">2025-01-09T16:22:15Z</dcterms:created>
  <dcterms:modified xsi:type="dcterms:W3CDTF">2025-06-12T15:58:23Z</dcterms:modified>
</cp:coreProperties>
</file>