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71" r:id="rId3"/>
    <p:sldId id="281" r:id="rId4"/>
    <p:sldId id="266" r:id="rId5"/>
    <p:sldId id="282" r:id="rId6"/>
    <p:sldId id="277" r:id="rId7"/>
    <p:sldId id="278" r:id="rId8"/>
    <p:sldId id="279" r:id="rId9"/>
    <p:sldId id="280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A00"/>
    <a:srgbClr val="FFF400"/>
    <a:srgbClr val="5321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89"/>
    <p:restoredTop sz="94720"/>
  </p:normalViewPr>
  <p:slideViewPr>
    <p:cSldViewPr snapToGrid="0">
      <p:cViewPr>
        <p:scale>
          <a:sx n="270" d="100"/>
          <a:sy n="270" d="100"/>
        </p:scale>
        <p:origin x="2120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76FBA-0EDE-DC49-B079-90915461827D}" type="datetimeFigureOut">
              <a:rPr lang="en-US" smtClean="0"/>
              <a:t>6/19/25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8B368-B011-4149-AACB-0FA5B9C58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84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8B368-B011-4149-AACB-0FA5B9C581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059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A421C-3EF3-94DD-0AFC-CF2D18BF5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2B87B0-178A-88E6-5AD4-5DBBEE2ED4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0F21F1-8A99-DFD0-18FF-00A2593B2E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AF30C-9507-25B4-CD06-513B76AA61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8B368-B011-4149-AACB-0FA5B9C581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88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6CE4E-E643-28ED-2921-8756FFF85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304AAD-3B55-C692-8ABD-E948617E78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D56257-C1CD-79A7-5FA6-52248E8438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55031-667F-848C-9707-2CAD74EBD6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8B368-B011-4149-AACB-0FA5B9C581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96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630BE-913F-3CAE-8CD7-87C22F35A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4AD3C6-15EE-D96B-EA32-3BFB27AE61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8F23A1-1892-1A40-6A13-E7434146E8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23EAF2-1D0C-BD76-6D68-0708C6479D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8B368-B011-4149-AACB-0FA5B9C581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09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ED46E8-1623-E9DF-C050-2D756C891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586338-1E0B-0D58-21A1-9FA09C42C8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F58028-7CD3-ED0E-60B5-40E43FFA9B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EB933-38A1-EBF5-CEDA-5F631A2BC7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8B368-B011-4149-AACB-0FA5B9C581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12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5043E-A61E-80C6-4B58-EACD29A47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2FC933-1295-004E-7D34-23C5F9C391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CF5025-082A-EC00-03EE-48F300CFBA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784B09-9A2F-EE05-B433-29D5E1AF67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8B368-B011-4149-AACB-0FA5B9C581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37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997D95-46CC-B9D9-EC44-6CD571CEF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1F8EBB-498D-E391-DC44-A6DD2946AD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D76F8C-F447-8279-8AC7-A3CC5D6F9E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63F055-1D68-3AA5-AF0A-FDBCB51E1F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8B368-B011-4149-AACB-0FA5B9C581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50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348BD-6632-D2E5-01C7-2B2E779BE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26B649-1C2C-FC48-D964-BC0EFA0618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A26C57-9872-6E37-905B-E985C93C81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A28C10-D10D-636F-34DD-5EDDA3BC4C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8B368-B011-4149-AACB-0FA5B9C581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66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16E79-3C83-3E66-B0D4-ADE51901F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6C97D6-1664-4BC0-00B5-C2A6042419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5A5C95-48A3-52C3-EDC0-458D7F3719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A5B9FD-1424-F388-E385-2EDBF2F62C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8B368-B011-4149-AACB-0FA5B9C581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06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8B8-C79E-6F4D-880F-F4B61D184585}" type="datetimeFigureOut">
              <a:rPr lang="en-US" smtClean="0"/>
              <a:t>6/19/25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2060-44DA-874C-A854-9F99432A8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7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8B8-C79E-6F4D-880F-F4B61D184585}" type="datetimeFigureOut">
              <a:rPr lang="en-US" smtClean="0"/>
              <a:t>6/19/25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2060-44DA-874C-A854-9F99432A8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43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8B8-C79E-6F4D-880F-F4B61D184585}" type="datetimeFigureOut">
              <a:rPr lang="en-US" smtClean="0"/>
              <a:t>6/19/25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2060-44DA-874C-A854-9F99432A8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22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8B8-C79E-6F4D-880F-F4B61D184585}" type="datetimeFigureOut">
              <a:rPr lang="en-US" smtClean="0"/>
              <a:t>6/19/25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2060-44DA-874C-A854-9F99432A8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2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8B8-C79E-6F4D-880F-F4B61D184585}" type="datetimeFigureOut">
              <a:rPr lang="en-US" smtClean="0"/>
              <a:t>6/19/25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2060-44DA-874C-A854-9F99432A8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37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8B8-C79E-6F4D-880F-F4B61D184585}" type="datetimeFigureOut">
              <a:rPr lang="en-US" smtClean="0"/>
              <a:t>6/19/25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2060-44DA-874C-A854-9F99432A8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56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8B8-C79E-6F4D-880F-F4B61D184585}" type="datetimeFigureOut">
              <a:rPr lang="en-US" smtClean="0"/>
              <a:t>6/19/25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2060-44DA-874C-A854-9F99432A8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26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8B8-C79E-6F4D-880F-F4B61D184585}" type="datetimeFigureOut">
              <a:rPr lang="en-US" smtClean="0"/>
              <a:t>6/19/25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2060-44DA-874C-A854-9F99432A8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3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8B8-C79E-6F4D-880F-F4B61D184585}" type="datetimeFigureOut">
              <a:rPr lang="en-US" smtClean="0"/>
              <a:t>6/19/25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2060-44DA-874C-A854-9F99432A8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28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8B8-C79E-6F4D-880F-F4B61D184585}" type="datetimeFigureOut">
              <a:rPr lang="en-US" smtClean="0"/>
              <a:t>6/19/25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2060-44DA-874C-A854-9F99432A8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93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8B8-C79E-6F4D-880F-F4B61D184585}" type="datetimeFigureOut">
              <a:rPr lang="en-US" smtClean="0"/>
              <a:t>6/19/25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2060-44DA-874C-A854-9F99432A8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78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E1C8B8-C79E-6F4D-880F-F4B61D184585}" type="datetimeFigureOut">
              <a:rPr lang="en-US" smtClean="0"/>
              <a:t>6/19/25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662060-44DA-874C-A854-9F99432A8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77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cross with arrows and a yellow light&#10;&#10;AI-generated content may be incorrect.">
            <a:extLst>
              <a:ext uri="{FF2B5EF4-FFF2-40B4-BE49-F238E27FC236}">
                <a16:creationId xmlns:a16="http://schemas.microsoft.com/office/drawing/2014/main" id="{CC1AB4FD-54D1-F379-B025-05174D189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016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52ECD-9490-A424-2363-9E94556AA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CF5BBD-624F-F48A-71F1-41B6D5039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44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2AC70A-844C-2D01-DBE6-8E7AA2733869}"/>
              </a:ext>
            </a:extLst>
          </p:cNvPr>
          <p:cNvSpPr txBox="1"/>
          <p:nvPr/>
        </p:nvSpPr>
        <p:spPr>
          <a:xfrm>
            <a:off x="1957009" y="843653"/>
            <a:ext cx="5229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MG Sans SemiBold Cn" pitchFamily="2" charset="77"/>
                <a:ea typeface="Baskerville SemiBold" panose="02020502070401020303" pitchFamily="18" charset="0"/>
              </a:rPr>
              <a:t>The Cycle of Sin and Deliverance</a:t>
            </a:r>
            <a:endParaRPr lang="en-US" sz="2800" b="1" dirty="0">
              <a:solidFill>
                <a:schemeClr val="bg1"/>
              </a:solidFill>
              <a:latin typeface="CMG Sans SemiBold Cn" pitchFamily="2" charset="77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8C917BE-959B-9450-7772-57B20D813782}"/>
              </a:ext>
            </a:extLst>
          </p:cNvPr>
          <p:cNvGrpSpPr/>
          <p:nvPr/>
        </p:nvGrpSpPr>
        <p:grpSpPr>
          <a:xfrm>
            <a:off x="1243426" y="1576184"/>
            <a:ext cx="6389380" cy="3308352"/>
            <a:chOff x="1243426" y="1480772"/>
            <a:chExt cx="6389380" cy="330835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D32445F-A2A9-8EC2-7F76-D845FD687FC4}"/>
                </a:ext>
              </a:extLst>
            </p:cNvPr>
            <p:cNvSpPr txBox="1"/>
            <p:nvPr/>
          </p:nvSpPr>
          <p:spPr>
            <a:xfrm>
              <a:off x="4079697" y="1588543"/>
              <a:ext cx="670413" cy="63094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600" dirty="0">
                  <a:solidFill>
                    <a:schemeClr val="bg1"/>
                  </a:solidFill>
                  <a:latin typeface="CMG Sans Cn" pitchFamily="2" charset="0"/>
                  <a:ea typeface="Baskerville SemiBold" panose="02020502070401020303" pitchFamily="18" charset="0"/>
                </a:rPr>
                <a:t>SIN</a:t>
              </a:r>
            </a:p>
            <a:p>
              <a:pPr marL="514350" indent="-514350">
                <a:spcAft>
                  <a:spcPts val="600"/>
                </a:spcAft>
                <a:buAutoNum type="arabicPeriod"/>
              </a:pPr>
              <a:endParaRPr lang="en-US" sz="400" dirty="0">
                <a:latin typeface="Baskerville" panose="02020502070401020303" pitchFamily="18" charset="0"/>
                <a:ea typeface="Baskerville" panose="02020502070401020303" pitchFamily="18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D832138-DF41-43C7-1B74-7DCE3279A2CE}"/>
                </a:ext>
              </a:extLst>
            </p:cNvPr>
            <p:cNvSpPr txBox="1"/>
            <p:nvPr/>
          </p:nvSpPr>
          <p:spPr>
            <a:xfrm>
              <a:off x="5550267" y="2407949"/>
              <a:ext cx="2082539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600" dirty="0">
                  <a:solidFill>
                    <a:schemeClr val="bg1"/>
                  </a:solidFill>
                  <a:latin typeface="CMG Sans Cn" pitchFamily="2" charset="0"/>
                  <a:ea typeface="Baskerville SemiBold" panose="02020502070401020303" pitchFamily="18" charset="0"/>
                </a:rPr>
                <a:t>OPPRESSION</a:t>
              </a:r>
            </a:p>
            <a:p>
              <a:pPr marL="514350" indent="-514350">
                <a:spcAft>
                  <a:spcPts val="600"/>
                </a:spcAft>
                <a:buAutoNum type="arabicPeriod"/>
              </a:pPr>
              <a:endParaRPr lang="en-US" sz="400" dirty="0">
                <a:latin typeface="Baskerville" panose="02020502070401020303" pitchFamily="18" charset="0"/>
                <a:ea typeface="Baskerville" panose="02020502070401020303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BC502A8-FE66-7819-035B-761C318E07CC}"/>
                </a:ext>
              </a:extLst>
            </p:cNvPr>
            <p:cNvSpPr txBox="1"/>
            <p:nvPr/>
          </p:nvSpPr>
          <p:spPr>
            <a:xfrm>
              <a:off x="4676321" y="3975065"/>
              <a:ext cx="2270726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600" dirty="0">
                  <a:solidFill>
                    <a:schemeClr val="bg1"/>
                  </a:solidFill>
                  <a:latin typeface="CMG Sans Cn" pitchFamily="2" charset="0"/>
                  <a:ea typeface="Baskerville SemiBold" panose="02020502070401020303" pitchFamily="18" charset="0"/>
                </a:rPr>
                <a:t>REPENTANCE?</a:t>
              </a:r>
            </a:p>
            <a:p>
              <a:pPr marL="514350" indent="-514350">
                <a:spcAft>
                  <a:spcPts val="600"/>
                </a:spcAft>
                <a:buAutoNum type="arabicPeriod"/>
              </a:pPr>
              <a:endParaRPr lang="en-US" sz="400" dirty="0">
                <a:latin typeface="Baskerville" panose="02020502070401020303" pitchFamily="18" charset="0"/>
                <a:ea typeface="Baskerville" panose="02020502070401020303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F558519-0F2E-C0AB-CE84-E8ED56CEC621}"/>
                </a:ext>
              </a:extLst>
            </p:cNvPr>
            <p:cNvSpPr txBox="1"/>
            <p:nvPr/>
          </p:nvSpPr>
          <p:spPr>
            <a:xfrm>
              <a:off x="1243426" y="3706867"/>
              <a:ext cx="2231694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600" dirty="0">
                  <a:solidFill>
                    <a:schemeClr val="bg1"/>
                  </a:solidFill>
                  <a:latin typeface="CMG Sans Cn" pitchFamily="2" charset="0"/>
                  <a:ea typeface="Baskerville SemiBold" panose="02020502070401020303" pitchFamily="18" charset="0"/>
                </a:rPr>
                <a:t>DELIVERANCE</a:t>
              </a:r>
            </a:p>
            <a:p>
              <a:pPr marL="514350" indent="-514350">
                <a:spcAft>
                  <a:spcPts val="600"/>
                </a:spcAft>
                <a:buAutoNum type="arabicPeriod"/>
              </a:pPr>
              <a:endParaRPr lang="en-US" sz="400" dirty="0">
                <a:latin typeface="Baskerville" panose="02020502070401020303" pitchFamily="18" charset="0"/>
                <a:ea typeface="Baskerville" panose="02020502070401020303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06EC1DF-8D9A-2D8F-5CF1-0D677741FF7D}"/>
                </a:ext>
              </a:extLst>
            </p:cNvPr>
            <p:cNvSpPr txBox="1"/>
            <p:nvPr/>
          </p:nvSpPr>
          <p:spPr>
            <a:xfrm>
              <a:off x="2012958" y="2245669"/>
              <a:ext cx="1187791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600" dirty="0">
                  <a:solidFill>
                    <a:schemeClr val="bg1"/>
                  </a:solidFill>
                  <a:latin typeface="CMG Sans Cn" pitchFamily="2" charset="0"/>
                  <a:ea typeface="Baskerville SemiBold" panose="02020502070401020303" pitchFamily="18" charset="0"/>
                </a:rPr>
                <a:t>PEACE</a:t>
              </a:r>
            </a:p>
            <a:p>
              <a:pPr marL="514350" indent="-514350">
                <a:spcAft>
                  <a:spcPts val="600"/>
                </a:spcAft>
                <a:buAutoNum type="arabicPeriod"/>
              </a:pPr>
              <a:endParaRPr lang="en-US" sz="400" dirty="0">
                <a:latin typeface="Baskerville" panose="02020502070401020303" pitchFamily="18" charset="0"/>
                <a:ea typeface="Baskerville" panose="02020502070401020303" pitchFamily="18" charset="0"/>
              </a:endParaRPr>
            </a:p>
          </p:txBody>
        </p:sp>
        <p:pic>
          <p:nvPicPr>
            <p:cNvPr id="20" name="Graphic 19" descr="Arrow: Clockwise curve outline">
              <a:extLst>
                <a:ext uri="{FF2B5EF4-FFF2-40B4-BE49-F238E27FC236}">
                  <a16:creationId xmlns:a16="http://schemas.microsoft.com/office/drawing/2014/main" id="{61577B89-6420-AB9E-0923-D5D6FCCDC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7718669">
              <a:off x="4912841" y="1185220"/>
              <a:ext cx="914400" cy="1607768"/>
            </a:xfrm>
            <a:prstGeom prst="rect">
              <a:avLst/>
            </a:prstGeom>
          </p:spPr>
        </p:pic>
        <p:pic>
          <p:nvPicPr>
            <p:cNvPr id="21" name="Graphic 20" descr="Arrow: Clockwise curve outline">
              <a:extLst>
                <a:ext uri="{FF2B5EF4-FFF2-40B4-BE49-F238E27FC236}">
                  <a16:creationId xmlns:a16="http://schemas.microsoft.com/office/drawing/2014/main" id="{D9D126C7-6653-3441-7ACC-EC354C696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3665245">
              <a:off x="5441195" y="2756662"/>
              <a:ext cx="1020128" cy="1439399"/>
            </a:xfrm>
            <a:prstGeom prst="rect">
              <a:avLst/>
            </a:prstGeom>
          </p:spPr>
        </p:pic>
        <p:pic>
          <p:nvPicPr>
            <p:cNvPr id="22" name="Graphic 21" descr="Arrow: Clockwise curve outline">
              <a:extLst>
                <a:ext uri="{FF2B5EF4-FFF2-40B4-BE49-F238E27FC236}">
                  <a16:creationId xmlns:a16="http://schemas.microsoft.com/office/drawing/2014/main" id="{8298BA41-CD57-D6D5-C2BD-387C6CCF3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7899760">
              <a:off x="3535734" y="3550089"/>
              <a:ext cx="1073305" cy="1404765"/>
            </a:xfrm>
            <a:prstGeom prst="rect">
              <a:avLst/>
            </a:prstGeom>
          </p:spPr>
        </p:pic>
        <p:pic>
          <p:nvPicPr>
            <p:cNvPr id="23" name="Graphic 22" descr="Arrow: Clockwise curve outline">
              <a:extLst>
                <a:ext uri="{FF2B5EF4-FFF2-40B4-BE49-F238E27FC236}">
                  <a16:creationId xmlns:a16="http://schemas.microsoft.com/office/drawing/2014/main" id="{72946D1A-179B-F09F-C7F9-3488D1BDC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797974">
              <a:off x="1874525" y="2666060"/>
              <a:ext cx="1120594" cy="1077846"/>
            </a:xfrm>
            <a:prstGeom prst="rect">
              <a:avLst/>
            </a:prstGeom>
          </p:spPr>
        </p:pic>
        <p:pic>
          <p:nvPicPr>
            <p:cNvPr id="24" name="Graphic 23" descr="Arrow: Clockwise curve outline">
              <a:extLst>
                <a:ext uri="{FF2B5EF4-FFF2-40B4-BE49-F238E27FC236}">
                  <a16:creationId xmlns:a16="http://schemas.microsoft.com/office/drawing/2014/main" id="{278FDEE5-0451-D834-A017-B2ED44D3B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174704">
              <a:off x="2860840" y="1150080"/>
              <a:ext cx="914400" cy="1575783"/>
            </a:xfrm>
            <a:prstGeom prst="rect">
              <a:avLst/>
            </a:prstGeom>
          </p:spPr>
        </p:pic>
      </p:grpSp>
      <p:sp>
        <p:nvSpPr>
          <p:cNvPr id="8" name="&quot;No&quot; Symbol 7">
            <a:extLst>
              <a:ext uri="{FF2B5EF4-FFF2-40B4-BE49-F238E27FC236}">
                <a16:creationId xmlns:a16="http://schemas.microsoft.com/office/drawing/2014/main" id="{9E9F5693-D9D2-4CF2-3CF9-90762981D3C9}"/>
              </a:ext>
            </a:extLst>
          </p:cNvPr>
          <p:cNvSpPr/>
          <p:nvPr/>
        </p:nvSpPr>
        <p:spPr>
          <a:xfrm>
            <a:off x="2439763" y="1529404"/>
            <a:ext cx="3882125" cy="3315694"/>
          </a:xfrm>
          <a:prstGeom prst="noSmoking">
            <a:avLst/>
          </a:prstGeom>
          <a:solidFill>
            <a:srgbClr val="C00000">
              <a:alpha val="91151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331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8DA91-3329-5CB9-CEE6-3431F96A8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60D774-4F12-2725-6D01-815246F10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44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2E6E5C-16B7-2B04-6261-D25CE11FBCFE}"/>
              </a:ext>
            </a:extLst>
          </p:cNvPr>
          <p:cNvSpPr txBox="1"/>
          <p:nvPr/>
        </p:nvSpPr>
        <p:spPr>
          <a:xfrm>
            <a:off x="1857080" y="2309396"/>
            <a:ext cx="5725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MG Sans SemiBold Cn" pitchFamily="2" charset="77"/>
                <a:ea typeface="Baskerville SemiBold" panose="02020502070401020303" pitchFamily="18" charset="0"/>
              </a:rPr>
              <a:t>Bible Reading: Judges 17-18</a:t>
            </a:r>
            <a:endParaRPr lang="en-US" sz="3600" b="1" dirty="0">
              <a:solidFill>
                <a:schemeClr val="bg1"/>
              </a:solidFill>
              <a:latin typeface="CMG Sans SemiBold C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18568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0469A-1E74-8FCA-C269-09C1393D9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9F62A8-3453-CE26-2651-D678D5ABF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44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07BA0B-A8F2-EEB3-31C2-8D749D5247A5}"/>
              </a:ext>
            </a:extLst>
          </p:cNvPr>
          <p:cNvSpPr txBox="1"/>
          <p:nvPr/>
        </p:nvSpPr>
        <p:spPr>
          <a:xfrm>
            <a:off x="1699177" y="779811"/>
            <a:ext cx="5745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MG Sans SemiBold Cn" pitchFamily="2" charset="77"/>
                <a:ea typeface="Baskerville SemiBold" panose="02020502070401020303" pitchFamily="18" charset="0"/>
              </a:rPr>
              <a:t>Man-made Religion… (Judges 17-18)</a:t>
            </a:r>
            <a:endParaRPr lang="en-US" sz="2800" b="1" dirty="0">
              <a:solidFill>
                <a:schemeClr val="bg1"/>
              </a:solidFill>
              <a:latin typeface="CMG Sans SemiBold C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5005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08289-32F6-A320-B273-03B9B5014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DE2CB6-6173-2BE0-AB0A-24853BCA0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44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41447D-ADEF-94B4-84D1-31CD4B84FBB3}"/>
              </a:ext>
            </a:extLst>
          </p:cNvPr>
          <p:cNvSpPr txBox="1"/>
          <p:nvPr/>
        </p:nvSpPr>
        <p:spPr>
          <a:xfrm>
            <a:off x="1699177" y="779811"/>
            <a:ext cx="5745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MG Sans SemiBold Cn" pitchFamily="2" charset="77"/>
                <a:ea typeface="Baskerville SemiBold" panose="02020502070401020303" pitchFamily="18" charset="0"/>
              </a:rPr>
              <a:t>Man-made Religion… (Judges 17-18)</a:t>
            </a:r>
            <a:endParaRPr lang="en-US" sz="2800" b="1" dirty="0">
              <a:solidFill>
                <a:schemeClr val="bg1"/>
              </a:solidFill>
              <a:latin typeface="CMG Sans SemiBold Cn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5B3A81-9C51-2C6A-EDC6-27E26EAE7412}"/>
              </a:ext>
            </a:extLst>
          </p:cNvPr>
          <p:cNvSpPr txBox="1"/>
          <p:nvPr/>
        </p:nvSpPr>
        <p:spPr>
          <a:xfrm>
            <a:off x="2325532" y="1303031"/>
            <a:ext cx="4492925" cy="984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50000"/>
              </a:lnSpc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  <a:latin typeface="CMG Sans SemiBold Cn" pitchFamily="2" charset="77"/>
                <a:ea typeface="Baskerville SemiBold" panose="02020502070401020303" pitchFamily="18" charset="0"/>
              </a:rPr>
              <a:t>Micah’s Idols (17:1-6)</a:t>
            </a:r>
          </a:p>
        </p:txBody>
      </p:sp>
    </p:spTree>
    <p:extLst>
      <p:ext uri="{BB962C8B-B14F-4D97-AF65-F5344CB8AC3E}">
        <p14:creationId xmlns:p14="http://schemas.microsoft.com/office/powerpoint/2010/main" val="4074841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A62CC-1DD2-4DD3-9581-678AC21FD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26B639-FA4F-ED71-0A7F-93E4D636C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44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F77B91-BFA4-4DC8-2836-EEC0663D66E1}"/>
              </a:ext>
            </a:extLst>
          </p:cNvPr>
          <p:cNvSpPr txBox="1"/>
          <p:nvPr/>
        </p:nvSpPr>
        <p:spPr>
          <a:xfrm>
            <a:off x="1699177" y="779811"/>
            <a:ext cx="5745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MG Sans SemiBold Cn" pitchFamily="2" charset="77"/>
                <a:ea typeface="Baskerville SemiBold" panose="02020502070401020303" pitchFamily="18" charset="0"/>
              </a:rPr>
              <a:t>Man-made Religion… (Judges 17-18)</a:t>
            </a:r>
            <a:endParaRPr lang="en-US" sz="2800" b="1" dirty="0">
              <a:solidFill>
                <a:schemeClr val="bg1"/>
              </a:solidFill>
              <a:latin typeface="CMG Sans SemiBold Cn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8031CE-3E2D-8810-9445-D347CB4A202C}"/>
              </a:ext>
            </a:extLst>
          </p:cNvPr>
          <p:cNvSpPr txBox="1"/>
          <p:nvPr/>
        </p:nvSpPr>
        <p:spPr>
          <a:xfrm>
            <a:off x="2325532" y="1303031"/>
            <a:ext cx="4492925" cy="206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CMG Sans Medium Cn" pitchFamily="2" charset="77"/>
                <a:ea typeface="Baskerville SemiBold" panose="02020502070401020303" pitchFamily="18" charset="0"/>
              </a:rPr>
              <a:t>Micah’s Idols (17:1-6)</a:t>
            </a:r>
          </a:p>
          <a:p>
            <a:pPr marL="457200" indent="-457200">
              <a:lnSpc>
                <a:spcPct val="250000"/>
              </a:lnSpc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  <a:latin typeface="CMG Sans SemiBold Cn" pitchFamily="2" charset="77"/>
                <a:ea typeface="Baskerville SemiBold" panose="02020502070401020303" pitchFamily="18" charset="0"/>
              </a:rPr>
              <a:t>Micah’s Levite (17:7-13)</a:t>
            </a:r>
          </a:p>
        </p:txBody>
      </p:sp>
    </p:spTree>
    <p:extLst>
      <p:ext uri="{BB962C8B-B14F-4D97-AF65-F5344CB8AC3E}">
        <p14:creationId xmlns:p14="http://schemas.microsoft.com/office/powerpoint/2010/main" val="2901157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A0FA1-73D6-BE15-F4E2-920B4535C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5C1308-AE9A-5331-A390-8D9989317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44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57BB4B-23E7-35D1-63B1-4F9AE2313235}"/>
              </a:ext>
            </a:extLst>
          </p:cNvPr>
          <p:cNvSpPr txBox="1"/>
          <p:nvPr/>
        </p:nvSpPr>
        <p:spPr>
          <a:xfrm>
            <a:off x="1699177" y="779811"/>
            <a:ext cx="5745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MG Sans SemiBold Cn" pitchFamily="2" charset="77"/>
                <a:ea typeface="Baskerville SemiBold" panose="02020502070401020303" pitchFamily="18" charset="0"/>
              </a:rPr>
              <a:t>Man-made Religion… (Judges 17-18)</a:t>
            </a:r>
            <a:endParaRPr lang="en-US" sz="2800" b="1" dirty="0">
              <a:solidFill>
                <a:schemeClr val="bg1"/>
              </a:solidFill>
              <a:latin typeface="CMG Sans SemiBold Cn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B3CD3C-277F-FDD1-F8D1-C5DFF86CD0E8}"/>
              </a:ext>
            </a:extLst>
          </p:cNvPr>
          <p:cNvSpPr txBox="1"/>
          <p:nvPr/>
        </p:nvSpPr>
        <p:spPr>
          <a:xfrm>
            <a:off x="2325532" y="1303031"/>
            <a:ext cx="4492925" cy="313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CMG Sans Medium Cn" pitchFamily="2" charset="77"/>
                <a:ea typeface="Baskerville SemiBold" panose="02020502070401020303" pitchFamily="18" charset="0"/>
              </a:rPr>
              <a:t>Micah’s Idols (17:1-6)</a:t>
            </a:r>
          </a:p>
          <a:p>
            <a:pPr marL="457200" indent="-457200">
              <a:lnSpc>
                <a:spcPct val="2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CMG Sans Medium Cn" pitchFamily="2" charset="77"/>
                <a:ea typeface="Baskerville SemiBold" panose="02020502070401020303" pitchFamily="18" charset="0"/>
              </a:rPr>
              <a:t>Micah’s Levite (17:7-13)</a:t>
            </a:r>
          </a:p>
          <a:p>
            <a:pPr marL="457200" indent="-457200">
              <a:lnSpc>
                <a:spcPct val="250000"/>
              </a:lnSpc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  <a:latin typeface="CMG Sans SemiBold Cn" pitchFamily="2" charset="77"/>
                <a:ea typeface="Baskerville SemiBold" panose="02020502070401020303" pitchFamily="18" charset="0"/>
              </a:rPr>
              <a:t>Micah’s Downfall (18:1-31)</a:t>
            </a:r>
          </a:p>
        </p:txBody>
      </p:sp>
    </p:spTree>
    <p:extLst>
      <p:ext uri="{BB962C8B-B14F-4D97-AF65-F5344CB8AC3E}">
        <p14:creationId xmlns:p14="http://schemas.microsoft.com/office/powerpoint/2010/main" val="3221529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61A5E-9A13-6DB4-E15C-6751E9031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A7C740-C73B-E7DC-DC62-9FE69A2AD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44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D1B8F1-B882-FA95-4D5A-2A55A5C9FD05}"/>
              </a:ext>
            </a:extLst>
          </p:cNvPr>
          <p:cNvSpPr txBox="1"/>
          <p:nvPr/>
        </p:nvSpPr>
        <p:spPr>
          <a:xfrm>
            <a:off x="1699177" y="779811"/>
            <a:ext cx="5745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MG Sans SemiBold Cn" pitchFamily="2" charset="77"/>
                <a:ea typeface="Baskerville SemiBold" panose="02020502070401020303" pitchFamily="18" charset="0"/>
              </a:rPr>
              <a:t>Man-made Religion… (Judges 17-18)</a:t>
            </a:r>
            <a:endParaRPr lang="en-US" sz="2800" b="1" dirty="0">
              <a:solidFill>
                <a:schemeClr val="bg1"/>
              </a:solidFill>
              <a:latin typeface="CMG Sans SemiBold Cn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39D21F-45A3-616A-5E5D-233C2D1E146E}"/>
              </a:ext>
            </a:extLst>
          </p:cNvPr>
          <p:cNvSpPr txBox="1"/>
          <p:nvPr/>
        </p:nvSpPr>
        <p:spPr>
          <a:xfrm>
            <a:off x="2325532" y="1303031"/>
            <a:ext cx="4492925" cy="313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alpha val="44000"/>
                  </a:schemeClr>
                </a:solidFill>
                <a:latin typeface="CMG Sans Medium Cn" pitchFamily="2" charset="77"/>
                <a:ea typeface="Baskerville SemiBold" panose="02020502070401020303" pitchFamily="18" charset="0"/>
              </a:rPr>
              <a:t>Micah’s Idols (17:1-6)</a:t>
            </a:r>
          </a:p>
          <a:p>
            <a:pPr marL="457200" indent="-457200">
              <a:lnSpc>
                <a:spcPct val="2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alpha val="44000"/>
                  </a:schemeClr>
                </a:solidFill>
                <a:latin typeface="CMG Sans Medium Cn" pitchFamily="2" charset="77"/>
                <a:ea typeface="Baskerville SemiBold" panose="02020502070401020303" pitchFamily="18" charset="0"/>
              </a:rPr>
              <a:t>Micah’s Levite (17:7-13)</a:t>
            </a:r>
          </a:p>
          <a:p>
            <a:pPr marL="457200" indent="-457200">
              <a:lnSpc>
                <a:spcPct val="250000"/>
              </a:lnSpc>
              <a:buFont typeface="+mj-lt"/>
              <a:buAutoNum type="arabicPeriod"/>
            </a:pPr>
            <a:r>
              <a:rPr lang="en-US" sz="2800" b="1" dirty="0">
                <a:solidFill>
                  <a:schemeClr val="bg1">
                    <a:alpha val="44000"/>
                  </a:schemeClr>
                </a:solidFill>
                <a:latin typeface="CMG Sans SemiBold Cn" pitchFamily="2" charset="77"/>
                <a:ea typeface="Baskerville SemiBold" panose="02020502070401020303" pitchFamily="18" charset="0"/>
              </a:rPr>
              <a:t>Micah’s Downfall (18:1-31)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AB3D1D-DD8D-C991-8C4A-6FCCEF7ADC2B}"/>
              </a:ext>
            </a:extLst>
          </p:cNvPr>
          <p:cNvSpPr txBox="1"/>
          <p:nvPr/>
        </p:nvSpPr>
        <p:spPr>
          <a:xfrm>
            <a:off x="2193561" y="2415198"/>
            <a:ext cx="4756866" cy="120032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MG Sans Cn" pitchFamily="2" charset="0"/>
              </a:rPr>
              <a:t>‘In those days Israel had no king; everyone did as they saw fit’. </a:t>
            </a:r>
            <a:r>
              <a:rPr lang="en-GB" sz="2400" dirty="0">
                <a:latin typeface="CMG Sans Cn" pitchFamily="2" charset="0"/>
              </a:rPr>
              <a:t>(Judges 17:6)</a:t>
            </a:r>
            <a:endParaRPr lang="en-US" sz="2400" dirty="0">
              <a:latin typeface="CMG Sans C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589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CD8F32-9D09-7735-914C-C4B572CF4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7BABE8-51B6-B8CE-14A1-DDDD34A91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44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49E68D-4A20-5144-9C96-54CF13779234}"/>
              </a:ext>
            </a:extLst>
          </p:cNvPr>
          <p:cNvSpPr txBox="1"/>
          <p:nvPr/>
        </p:nvSpPr>
        <p:spPr>
          <a:xfrm>
            <a:off x="1699177" y="779811"/>
            <a:ext cx="5745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MG Sans SemiBold Cn" pitchFamily="2" charset="77"/>
                <a:ea typeface="Baskerville SemiBold" panose="02020502070401020303" pitchFamily="18" charset="0"/>
              </a:rPr>
              <a:t>Man-made Religion… (Judges 17-18)</a:t>
            </a:r>
            <a:endParaRPr lang="en-US" sz="2800" b="1" dirty="0">
              <a:solidFill>
                <a:schemeClr val="bg1"/>
              </a:solidFill>
              <a:latin typeface="CMG Sans SemiBold Cn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97FDE8-7986-A1EE-41C0-4FAB4F0DCC71}"/>
              </a:ext>
            </a:extLst>
          </p:cNvPr>
          <p:cNvSpPr txBox="1"/>
          <p:nvPr/>
        </p:nvSpPr>
        <p:spPr>
          <a:xfrm>
            <a:off x="2325532" y="1303031"/>
            <a:ext cx="4492925" cy="313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alpha val="44000"/>
                  </a:schemeClr>
                </a:solidFill>
                <a:latin typeface="CMG Sans Medium Cn" pitchFamily="2" charset="77"/>
                <a:ea typeface="Baskerville SemiBold" panose="02020502070401020303" pitchFamily="18" charset="0"/>
              </a:rPr>
              <a:t>Micah’s Idols (17:1-6)</a:t>
            </a:r>
          </a:p>
          <a:p>
            <a:pPr marL="457200" indent="-457200">
              <a:lnSpc>
                <a:spcPct val="2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alpha val="44000"/>
                  </a:schemeClr>
                </a:solidFill>
                <a:latin typeface="CMG Sans Medium Cn" pitchFamily="2" charset="77"/>
                <a:ea typeface="Baskerville SemiBold" panose="02020502070401020303" pitchFamily="18" charset="0"/>
              </a:rPr>
              <a:t>Micah’s Levite (17:7-13)</a:t>
            </a:r>
          </a:p>
          <a:p>
            <a:pPr marL="457200" indent="-457200">
              <a:lnSpc>
                <a:spcPct val="250000"/>
              </a:lnSpc>
              <a:buFont typeface="+mj-lt"/>
              <a:buAutoNum type="arabicPeriod"/>
            </a:pPr>
            <a:r>
              <a:rPr lang="en-US" sz="2800" b="1" dirty="0">
                <a:solidFill>
                  <a:schemeClr val="bg1">
                    <a:alpha val="44000"/>
                  </a:schemeClr>
                </a:solidFill>
                <a:latin typeface="CMG Sans SemiBold Cn" pitchFamily="2" charset="77"/>
                <a:ea typeface="Baskerville SemiBold" panose="02020502070401020303" pitchFamily="18" charset="0"/>
              </a:rPr>
              <a:t>Micah’s Downfall (18:1-31)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C210BD-CF51-0D06-8AD5-49B3242E3755}"/>
              </a:ext>
            </a:extLst>
          </p:cNvPr>
          <p:cNvSpPr txBox="1"/>
          <p:nvPr/>
        </p:nvSpPr>
        <p:spPr>
          <a:xfrm>
            <a:off x="2193561" y="2415198"/>
            <a:ext cx="4756866" cy="1200329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1">
                    <a:alpha val="46000"/>
                  </a:schemeClr>
                </a:solidFill>
                <a:latin typeface="CMG Sans Cn" pitchFamily="2" charset="0"/>
              </a:rPr>
              <a:t>‘In those days Israel had no king; everyone did as they saw fit’. </a:t>
            </a:r>
            <a:r>
              <a:rPr lang="en-GB" sz="2400" dirty="0">
                <a:solidFill>
                  <a:schemeClr val="tx1">
                    <a:alpha val="46000"/>
                  </a:schemeClr>
                </a:solidFill>
                <a:latin typeface="CMG Sans Cn" pitchFamily="2" charset="0"/>
              </a:rPr>
              <a:t>(Judges 17:6)</a:t>
            </a:r>
            <a:endParaRPr lang="en-US" sz="2400" dirty="0">
              <a:solidFill>
                <a:schemeClr val="tx1">
                  <a:alpha val="46000"/>
                </a:schemeClr>
              </a:solidFill>
              <a:latin typeface="CMG Sans Cn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0DA041D-201C-3028-20F2-921D92DE9F0F}"/>
              </a:ext>
            </a:extLst>
          </p:cNvPr>
          <p:cNvGrpSpPr/>
          <p:nvPr/>
        </p:nvGrpSpPr>
        <p:grpSpPr>
          <a:xfrm>
            <a:off x="3034251" y="1183375"/>
            <a:ext cx="3075486" cy="3663973"/>
            <a:chOff x="3002468" y="1152245"/>
            <a:chExt cx="3139064" cy="3587411"/>
          </a:xfrm>
        </p:grpSpPr>
        <p:pic>
          <p:nvPicPr>
            <p:cNvPr id="5" name="Picture 4" descr="A white cross with yellow lights&#10;&#10;AI-generated content may be incorrect.">
              <a:extLst>
                <a:ext uri="{FF2B5EF4-FFF2-40B4-BE49-F238E27FC236}">
                  <a16:creationId xmlns:a16="http://schemas.microsoft.com/office/drawing/2014/main" id="{FC4DD18D-B583-BD3F-2197-C81BAF24A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02468" y="1600592"/>
              <a:ext cx="3139064" cy="3139064"/>
            </a:xfrm>
            <a:prstGeom prst="rect">
              <a:avLst/>
            </a:prstGeom>
          </p:spPr>
        </p:pic>
        <p:pic>
          <p:nvPicPr>
            <p:cNvPr id="9" name="Graphic 8" descr="Crown with solid fill">
              <a:extLst>
                <a:ext uri="{FF2B5EF4-FFF2-40B4-BE49-F238E27FC236}">
                  <a16:creationId xmlns:a16="http://schemas.microsoft.com/office/drawing/2014/main" id="{A3AAB688-0673-34C6-44D4-C485A0F31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114794" y="1152245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005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16423</TotalTime>
  <Words>168</Words>
  <Application>Microsoft Macintosh PowerPoint</Application>
  <PresentationFormat>On-screen Show (16:9)</PresentationFormat>
  <Paragraphs>36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Aptos</vt:lpstr>
      <vt:lpstr>Aptos Display</vt:lpstr>
      <vt:lpstr>Arial</vt:lpstr>
      <vt:lpstr>Baskerville</vt:lpstr>
      <vt:lpstr>CMG Sans Cn</vt:lpstr>
      <vt:lpstr>CMG Sans Medium Cn</vt:lpstr>
      <vt:lpstr>CMG Sans SemiBold Cn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Brice</dc:creator>
  <cp:lastModifiedBy>David Brice</cp:lastModifiedBy>
  <cp:revision>103</cp:revision>
  <dcterms:created xsi:type="dcterms:W3CDTF">2025-01-09T16:22:15Z</dcterms:created>
  <dcterms:modified xsi:type="dcterms:W3CDTF">2025-06-19T16:00:33Z</dcterms:modified>
</cp:coreProperties>
</file>