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77" r:id="rId2"/>
    <p:sldId id="285" r:id="rId3"/>
    <p:sldId id="287" r:id="rId4"/>
    <p:sldId id="286" r:id="rId5"/>
    <p:sldId id="288" r:id="rId6"/>
    <p:sldId id="289" r:id="rId7"/>
    <p:sldId id="290" r:id="rId8"/>
    <p:sldId id="291" r:id="rId9"/>
    <p:sldId id="295" r:id="rId10"/>
    <p:sldId id="292" r:id="rId11"/>
    <p:sldId id="293" r:id="rId12"/>
    <p:sldId id="294" r:id="rId13"/>
    <p:sldId id="256" r:id="rId14"/>
    <p:sldId id="259" r:id="rId15"/>
    <p:sldId id="297" r:id="rId16"/>
    <p:sldId id="266" r:id="rId17"/>
    <p:sldId id="298" r:id="rId18"/>
    <p:sldId id="299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21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/>
    <p:restoredTop sz="94719"/>
  </p:normalViewPr>
  <p:slideViewPr>
    <p:cSldViewPr snapToGrid="0">
      <p:cViewPr varScale="1">
        <p:scale>
          <a:sx n="103" d="100"/>
          <a:sy n="103" d="100"/>
        </p:scale>
        <p:origin x="79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76FBA-0EDE-DC49-B079-90915461827D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8B368-B011-4149-AACB-0FA5B9C58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4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B368-B011-4149-AACB-0FA5B9C581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5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B368-B011-4149-AACB-0FA5B9C581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3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12CA1-CBBD-0550-FF59-A2574775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49A0E-17D3-D0A7-ECD0-456FB3D98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9A8F12-BA4F-93A8-FF8E-97CD1C84D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4F5A-C357-19DA-4A5C-FAA77435E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B368-B011-4149-AACB-0FA5B9C581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8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630BE-913F-3CAE-8CD7-87C22F35A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AD3C6-15EE-D96B-EA32-3BFB27AE6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8F23A1-1892-1A40-6A13-E7434146E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3EAF2-1D0C-BD76-6D68-0708C6479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B368-B011-4149-AACB-0FA5B9C581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09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EADF6-32E4-7D96-DDC2-ABE74A1A0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9E97F9-1361-BA6E-1510-58F843749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06CCFD-8C04-6829-C71B-CC13FB1DA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28459-B301-C0A0-FAC5-3E42866BD5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B368-B011-4149-AACB-0FA5B9C581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95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14362-4D73-AA0B-62A7-74DB5EE4A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261A9D-F93D-0D53-CC1D-5BE9EA94D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DE240-6A16-E6CA-E09E-DC2C5CEA0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8AAC1-2A49-C0C0-E938-9386C5E35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B368-B011-4149-AACB-0FA5B9C581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7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4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37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5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2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2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9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7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E1C8B8-C79E-6F4D-880F-F4B61D184585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662060-44DA-874C-A854-9F99432A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7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933C-72F9-8A53-BC43-7F4C2313F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38D9A1F7-179C-A77D-51B2-568564C5E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C48CDD-D232-AC68-0527-705EEBB1C0BB}"/>
              </a:ext>
            </a:extLst>
          </p:cNvPr>
          <p:cNvSpPr txBox="1"/>
          <p:nvPr/>
        </p:nvSpPr>
        <p:spPr>
          <a:xfrm>
            <a:off x="941831" y="890885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B6576-991C-6FB0-0C65-7299F047D097}"/>
              </a:ext>
            </a:extLst>
          </p:cNvPr>
          <p:cNvSpPr txBox="1"/>
          <p:nvPr/>
        </p:nvSpPr>
        <p:spPr>
          <a:xfrm>
            <a:off x="497305" y="2571750"/>
            <a:ext cx="8149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MG Sans SemiBold Cn" pitchFamily="2" charset="77"/>
              </a:rPr>
              <a:t>Q. What are you afraid of / what scares you?</a:t>
            </a:r>
          </a:p>
        </p:txBody>
      </p:sp>
    </p:spTree>
    <p:extLst>
      <p:ext uri="{BB962C8B-B14F-4D97-AF65-F5344CB8AC3E}">
        <p14:creationId xmlns:p14="http://schemas.microsoft.com/office/powerpoint/2010/main" val="1589563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22607-4CDA-8D79-ABA3-739402E93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6DA9679D-D1FA-242C-FD73-E484DBA30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0BD441-05CF-FE33-8162-31A7981DC64A}"/>
              </a:ext>
            </a:extLst>
          </p:cNvPr>
          <p:cNvSpPr txBox="1"/>
          <p:nvPr/>
        </p:nvSpPr>
        <p:spPr>
          <a:xfrm>
            <a:off x="941831" y="890885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59649-12F3-D2F3-4D00-F98A6175B70A}"/>
              </a:ext>
            </a:extLst>
          </p:cNvPr>
          <p:cNvSpPr txBox="1"/>
          <p:nvPr/>
        </p:nvSpPr>
        <p:spPr>
          <a:xfrm>
            <a:off x="497305" y="2571750"/>
            <a:ext cx="8149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MG Sans SemiBold Cn" pitchFamily="2" charset="77"/>
              </a:rPr>
              <a:t>Q. Why are we scared of these?</a:t>
            </a:r>
          </a:p>
        </p:txBody>
      </p:sp>
    </p:spTree>
    <p:extLst>
      <p:ext uri="{BB962C8B-B14F-4D97-AF65-F5344CB8AC3E}">
        <p14:creationId xmlns:p14="http://schemas.microsoft.com/office/powerpoint/2010/main" val="143122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3C18B-86E2-DE06-0266-00A26A755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D042D938-A216-5B14-8B73-838F4CD1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2F3A9E-C3F3-09B2-15C3-808045E610A2}"/>
              </a:ext>
            </a:extLst>
          </p:cNvPr>
          <p:cNvSpPr txBox="1"/>
          <p:nvPr/>
        </p:nvSpPr>
        <p:spPr>
          <a:xfrm>
            <a:off x="941831" y="890885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734A5-24DC-6358-34AB-EDA834C0F566}"/>
              </a:ext>
            </a:extLst>
          </p:cNvPr>
          <p:cNvSpPr txBox="1"/>
          <p:nvPr/>
        </p:nvSpPr>
        <p:spPr>
          <a:xfrm>
            <a:off x="497305" y="2571750"/>
            <a:ext cx="8149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MG Sans SemiBold Cn" pitchFamily="2" charset="77"/>
              </a:rPr>
              <a:t>Q. How can we face our fears?</a:t>
            </a:r>
          </a:p>
        </p:txBody>
      </p:sp>
    </p:spTree>
    <p:extLst>
      <p:ext uri="{BB962C8B-B14F-4D97-AF65-F5344CB8AC3E}">
        <p14:creationId xmlns:p14="http://schemas.microsoft.com/office/powerpoint/2010/main" val="1049598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371E3-193F-A596-8B6C-19614837B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E50AD2B9-D139-0AC0-D422-965C7AAF8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9F98FE-2271-8F07-544A-232BD2066ECB}"/>
              </a:ext>
            </a:extLst>
          </p:cNvPr>
          <p:cNvSpPr txBox="1"/>
          <p:nvPr/>
        </p:nvSpPr>
        <p:spPr>
          <a:xfrm>
            <a:off x="941831" y="890885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AA8B81-2B3D-1617-C645-D8A84DCC13D8}"/>
              </a:ext>
            </a:extLst>
          </p:cNvPr>
          <p:cNvSpPr txBox="1"/>
          <p:nvPr/>
        </p:nvSpPr>
        <p:spPr>
          <a:xfrm>
            <a:off x="497304" y="2309306"/>
            <a:ext cx="814938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MG Sans Cn" pitchFamily="2" charset="0"/>
              </a:rPr>
              <a:t>‘Be bold, be strong,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MG Sans Cn" pitchFamily="2" charset="0"/>
              </a:rPr>
              <a:t>For the Lord your God is with you!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CMG Sans Cn" pitchFamily="2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MG Sans Cn" pitchFamily="2" charset="0"/>
              </a:rPr>
              <a:t>I am not afraid, I am not dismayed…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MG Sans Cn" pitchFamily="2" charset="0"/>
              </a:rPr>
              <a:t>For the Lord your God is with you!’</a:t>
            </a:r>
          </a:p>
        </p:txBody>
      </p:sp>
      <p:pic>
        <p:nvPicPr>
          <p:cNvPr id="7" name="Graphic 6" descr="Music notes with solid fill">
            <a:extLst>
              <a:ext uri="{FF2B5EF4-FFF2-40B4-BE49-F238E27FC236}">
                <a16:creationId xmlns:a16="http://schemas.microsoft.com/office/drawing/2014/main" id="{3CD06C9E-E4D1-9132-8025-567822058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9769" y="2152254"/>
            <a:ext cx="614252" cy="614252"/>
          </a:xfrm>
          <a:prstGeom prst="rect">
            <a:avLst/>
          </a:prstGeom>
        </p:spPr>
      </p:pic>
      <p:pic>
        <p:nvPicPr>
          <p:cNvPr id="8" name="Graphic 7" descr="Music notes with solid fill">
            <a:extLst>
              <a:ext uri="{FF2B5EF4-FFF2-40B4-BE49-F238E27FC236}">
                <a16:creationId xmlns:a16="http://schemas.microsoft.com/office/drawing/2014/main" id="{C7637297-A692-6E6C-FAE7-E4DEC8467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2167" y="4252642"/>
            <a:ext cx="614252" cy="6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86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ross with arrows and a yellow light&#10;&#10;AI-generated content may be incorrect.">
            <a:extLst>
              <a:ext uri="{FF2B5EF4-FFF2-40B4-BE49-F238E27FC236}">
                <a16:creationId xmlns:a16="http://schemas.microsoft.com/office/drawing/2014/main" id="{FC2F6C2A-4266-05B2-95EA-82F436AF0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16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A6364-7537-B7A2-64E7-4FAFDFD5E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4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52958-596B-F64D-CA86-DDC506A6F45D}"/>
              </a:ext>
            </a:extLst>
          </p:cNvPr>
          <p:cNvSpPr txBox="1"/>
          <p:nvPr/>
        </p:nvSpPr>
        <p:spPr>
          <a:xfrm>
            <a:off x="2005090" y="857834"/>
            <a:ext cx="5133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MG Sans Medium Cn" pitchFamily="2" charset="77"/>
                <a:ea typeface="Baskerville SemiBold" panose="02020502070401020303" pitchFamily="18" charset="0"/>
              </a:rPr>
              <a:t>The Cycle of Sin and Deliverance</a:t>
            </a:r>
            <a:endParaRPr lang="en-US" sz="2800" dirty="0">
              <a:solidFill>
                <a:schemeClr val="bg1"/>
              </a:solidFill>
              <a:latin typeface="CMG Sans Medium Cn" pitchFamily="2" charset="77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00BC42-F0FF-72ED-3293-B3C679BCDE4C}"/>
              </a:ext>
            </a:extLst>
          </p:cNvPr>
          <p:cNvGrpSpPr/>
          <p:nvPr/>
        </p:nvGrpSpPr>
        <p:grpSpPr>
          <a:xfrm>
            <a:off x="1243426" y="1576184"/>
            <a:ext cx="6389380" cy="3308352"/>
            <a:chOff x="1243426" y="1480772"/>
            <a:chExt cx="6389380" cy="33083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FEFB2B-9C79-3571-F476-93C235DCC05B}"/>
                </a:ext>
              </a:extLst>
            </p:cNvPr>
            <p:cNvSpPr txBox="1"/>
            <p:nvPr/>
          </p:nvSpPr>
          <p:spPr>
            <a:xfrm>
              <a:off x="4079697" y="1588543"/>
              <a:ext cx="670413" cy="63094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600" dirty="0">
                  <a:solidFill>
                    <a:schemeClr val="bg1"/>
                  </a:solidFill>
                  <a:latin typeface="CMG Sans Cn" pitchFamily="2" charset="0"/>
                  <a:ea typeface="Baskerville SemiBold" panose="02020502070401020303" pitchFamily="18" charset="0"/>
                </a:rPr>
                <a:t>SIN</a:t>
              </a:r>
            </a:p>
            <a:p>
              <a:pPr marL="514350" indent="-514350">
                <a:spcAft>
                  <a:spcPts val="600"/>
                </a:spcAft>
                <a:buAutoNum type="arabicPeriod"/>
              </a:pPr>
              <a:endParaRPr lang="en-US" sz="4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743941-BF82-BC5F-DFC2-22791246199D}"/>
                </a:ext>
              </a:extLst>
            </p:cNvPr>
            <p:cNvSpPr txBox="1"/>
            <p:nvPr/>
          </p:nvSpPr>
          <p:spPr>
            <a:xfrm>
              <a:off x="5550267" y="2407949"/>
              <a:ext cx="208253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600" dirty="0">
                  <a:solidFill>
                    <a:schemeClr val="bg1"/>
                  </a:solidFill>
                  <a:latin typeface="CMG Sans Cn" pitchFamily="2" charset="0"/>
                  <a:ea typeface="Baskerville SemiBold" panose="02020502070401020303" pitchFamily="18" charset="0"/>
                </a:rPr>
                <a:t>OPPRESSION</a:t>
              </a:r>
            </a:p>
            <a:p>
              <a:pPr marL="514350" indent="-514350">
                <a:spcAft>
                  <a:spcPts val="600"/>
                </a:spcAft>
                <a:buAutoNum type="arabicPeriod"/>
              </a:pPr>
              <a:endParaRPr lang="en-US" sz="4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BDAE9C-BBFC-0005-124A-7C9618B05FB5}"/>
                </a:ext>
              </a:extLst>
            </p:cNvPr>
            <p:cNvSpPr txBox="1"/>
            <p:nvPr/>
          </p:nvSpPr>
          <p:spPr>
            <a:xfrm>
              <a:off x="4676321" y="3975065"/>
              <a:ext cx="227072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600" dirty="0">
                  <a:solidFill>
                    <a:schemeClr val="bg1"/>
                  </a:solidFill>
                  <a:latin typeface="CMG Sans Cn" pitchFamily="2" charset="0"/>
                  <a:ea typeface="Baskerville SemiBold" panose="02020502070401020303" pitchFamily="18" charset="0"/>
                </a:rPr>
                <a:t>REPENTANCE?</a:t>
              </a:r>
            </a:p>
            <a:p>
              <a:pPr marL="514350" indent="-514350">
                <a:spcAft>
                  <a:spcPts val="600"/>
                </a:spcAft>
                <a:buAutoNum type="arabicPeriod"/>
              </a:pPr>
              <a:endParaRPr lang="en-US" sz="4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2E48B8-855C-3155-B653-00332D9AD32E}"/>
                </a:ext>
              </a:extLst>
            </p:cNvPr>
            <p:cNvSpPr txBox="1"/>
            <p:nvPr/>
          </p:nvSpPr>
          <p:spPr>
            <a:xfrm>
              <a:off x="1243426" y="3706867"/>
              <a:ext cx="223169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600" dirty="0">
                  <a:solidFill>
                    <a:schemeClr val="bg1"/>
                  </a:solidFill>
                  <a:latin typeface="CMG Sans Cn" pitchFamily="2" charset="0"/>
                  <a:ea typeface="Baskerville SemiBold" panose="02020502070401020303" pitchFamily="18" charset="0"/>
                </a:rPr>
                <a:t>DELIVERANCE</a:t>
              </a:r>
            </a:p>
            <a:p>
              <a:pPr marL="514350" indent="-514350">
                <a:spcAft>
                  <a:spcPts val="600"/>
                </a:spcAft>
                <a:buAutoNum type="arabicPeriod"/>
              </a:pPr>
              <a:endParaRPr lang="en-US" sz="4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93AB31-46E9-2A37-A01F-DF08FCAF1F12}"/>
                </a:ext>
              </a:extLst>
            </p:cNvPr>
            <p:cNvSpPr txBox="1"/>
            <p:nvPr/>
          </p:nvSpPr>
          <p:spPr>
            <a:xfrm>
              <a:off x="2012958" y="2245669"/>
              <a:ext cx="118779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600" dirty="0">
                  <a:solidFill>
                    <a:schemeClr val="bg1"/>
                  </a:solidFill>
                  <a:latin typeface="CMG Sans Cn" pitchFamily="2" charset="0"/>
                  <a:ea typeface="Baskerville SemiBold" panose="02020502070401020303" pitchFamily="18" charset="0"/>
                </a:rPr>
                <a:t>PEACE</a:t>
              </a:r>
            </a:p>
            <a:p>
              <a:pPr marL="514350" indent="-514350">
                <a:spcAft>
                  <a:spcPts val="600"/>
                </a:spcAft>
                <a:buAutoNum type="arabicPeriod"/>
              </a:pPr>
              <a:endParaRPr lang="en-US" sz="4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  <p:pic>
          <p:nvPicPr>
            <p:cNvPr id="20" name="Graphic 19" descr="Arrow: Clockwise curve outline">
              <a:extLst>
                <a:ext uri="{FF2B5EF4-FFF2-40B4-BE49-F238E27FC236}">
                  <a16:creationId xmlns:a16="http://schemas.microsoft.com/office/drawing/2014/main" id="{E259D1E5-7BC4-351A-015A-EA495C8F2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7718669">
              <a:off x="4912841" y="1185220"/>
              <a:ext cx="914400" cy="1607768"/>
            </a:xfrm>
            <a:prstGeom prst="rect">
              <a:avLst/>
            </a:prstGeom>
          </p:spPr>
        </p:pic>
        <p:pic>
          <p:nvPicPr>
            <p:cNvPr id="21" name="Graphic 20" descr="Arrow: Clockwise curve outline">
              <a:extLst>
                <a:ext uri="{FF2B5EF4-FFF2-40B4-BE49-F238E27FC236}">
                  <a16:creationId xmlns:a16="http://schemas.microsoft.com/office/drawing/2014/main" id="{5501C2AB-4268-1204-DFEF-106875A4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665245">
              <a:off x="5441195" y="2756662"/>
              <a:ext cx="1020128" cy="1439399"/>
            </a:xfrm>
            <a:prstGeom prst="rect">
              <a:avLst/>
            </a:prstGeom>
          </p:spPr>
        </p:pic>
        <p:pic>
          <p:nvPicPr>
            <p:cNvPr id="22" name="Graphic 21" descr="Arrow: Clockwise curve outline">
              <a:extLst>
                <a:ext uri="{FF2B5EF4-FFF2-40B4-BE49-F238E27FC236}">
                  <a16:creationId xmlns:a16="http://schemas.microsoft.com/office/drawing/2014/main" id="{4B3C44A5-E482-2F6F-0206-38CC54BD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899760">
              <a:off x="3535734" y="3550089"/>
              <a:ext cx="1073305" cy="1404765"/>
            </a:xfrm>
            <a:prstGeom prst="rect">
              <a:avLst/>
            </a:prstGeom>
          </p:spPr>
        </p:pic>
        <p:pic>
          <p:nvPicPr>
            <p:cNvPr id="23" name="Graphic 22" descr="Arrow: Clockwise curve outline">
              <a:extLst>
                <a:ext uri="{FF2B5EF4-FFF2-40B4-BE49-F238E27FC236}">
                  <a16:creationId xmlns:a16="http://schemas.microsoft.com/office/drawing/2014/main" id="{EFB1B462-2DE1-5173-2405-87A34E2B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797974">
              <a:off x="1874525" y="2666060"/>
              <a:ext cx="1120594" cy="1077846"/>
            </a:xfrm>
            <a:prstGeom prst="rect">
              <a:avLst/>
            </a:prstGeom>
          </p:spPr>
        </p:pic>
        <p:pic>
          <p:nvPicPr>
            <p:cNvPr id="24" name="Graphic 23" descr="Arrow: Clockwise curve outline">
              <a:extLst>
                <a:ext uri="{FF2B5EF4-FFF2-40B4-BE49-F238E27FC236}">
                  <a16:creationId xmlns:a16="http://schemas.microsoft.com/office/drawing/2014/main" id="{6B9FBA3D-71A4-CE79-99B0-7849BCEFB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174704">
              <a:off x="2860840" y="1150080"/>
              <a:ext cx="914400" cy="1575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717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C35DC-8DCB-0D92-AF07-1319094FB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ross with arrows and a yellow light&#10;&#10;AI-generated content may be incorrect.">
            <a:extLst>
              <a:ext uri="{FF2B5EF4-FFF2-40B4-BE49-F238E27FC236}">
                <a16:creationId xmlns:a16="http://schemas.microsoft.com/office/drawing/2014/main" id="{392707AD-BD6E-FC24-30FA-7872CA7F3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2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0469A-1E74-8FCA-C269-09C1393D9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F62A8-3453-CE26-2651-D678D5AB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4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7BA0B-A8F2-EEB3-31C2-8D749D5247A5}"/>
              </a:ext>
            </a:extLst>
          </p:cNvPr>
          <p:cNvSpPr txBox="1"/>
          <p:nvPr/>
        </p:nvSpPr>
        <p:spPr>
          <a:xfrm>
            <a:off x="158347" y="833134"/>
            <a:ext cx="882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MG Sans Medium Cn" pitchFamily="2" charset="77"/>
                <a:ea typeface="Baskerville SemiBold" panose="02020502070401020303" pitchFamily="18" charset="0"/>
              </a:rPr>
              <a:t>Gideon: Faith or Fear…? (Judges 6-9)</a:t>
            </a:r>
            <a:endParaRPr lang="en-US" sz="3600" dirty="0">
              <a:solidFill>
                <a:schemeClr val="bg1"/>
              </a:solidFill>
              <a:latin typeface="CMG Sans Medium Cn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96EB7-DC37-FD45-F3B2-09FBEFD92618}"/>
              </a:ext>
            </a:extLst>
          </p:cNvPr>
          <p:cNvSpPr txBox="1"/>
          <p:nvPr/>
        </p:nvSpPr>
        <p:spPr>
          <a:xfrm>
            <a:off x="158346" y="1763771"/>
            <a:ext cx="8827305" cy="823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lnSpc>
                <a:spcPct val="20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MG Sans Cn" pitchFamily="2" charset="0"/>
                <a:ea typeface="Baskerville SemiBold" panose="02020502070401020303" pitchFamily="18" charset="0"/>
              </a:rPr>
              <a:t>God’s Punishment &amp; Deliverance of Israel (Judges 6-7)</a:t>
            </a:r>
          </a:p>
        </p:txBody>
      </p:sp>
    </p:spTree>
    <p:extLst>
      <p:ext uri="{BB962C8B-B14F-4D97-AF65-F5344CB8AC3E}">
        <p14:creationId xmlns:p14="http://schemas.microsoft.com/office/powerpoint/2010/main" val="205005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B2C98-39EB-4C45-9410-18C9884D0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8C18A-86E1-A1C6-99F2-B433F8754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4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B03CF-4165-6214-5DF9-DC11CB1DB56B}"/>
              </a:ext>
            </a:extLst>
          </p:cNvPr>
          <p:cNvSpPr txBox="1"/>
          <p:nvPr/>
        </p:nvSpPr>
        <p:spPr>
          <a:xfrm>
            <a:off x="158347" y="833134"/>
            <a:ext cx="882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MG Sans Medium Cn" pitchFamily="2" charset="77"/>
                <a:ea typeface="Baskerville SemiBold" panose="02020502070401020303" pitchFamily="18" charset="0"/>
              </a:rPr>
              <a:t>Gideon: Faith or Fear…? (Judges 6-9)</a:t>
            </a:r>
            <a:endParaRPr lang="en-US" sz="3600" dirty="0">
              <a:solidFill>
                <a:schemeClr val="bg1"/>
              </a:solidFill>
              <a:latin typeface="CMG Sans Medium Cn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90F49-4ABE-1C15-8902-50F6FB4579EF}"/>
              </a:ext>
            </a:extLst>
          </p:cNvPr>
          <p:cNvSpPr txBox="1"/>
          <p:nvPr/>
        </p:nvSpPr>
        <p:spPr>
          <a:xfrm>
            <a:off x="158346" y="1763771"/>
            <a:ext cx="8827305" cy="168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lnSpc>
                <a:spcPct val="20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MG Sans Cn" pitchFamily="2" charset="0"/>
                <a:ea typeface="Baskerville SemiBold" panose="02020502070401020303" pitchFamily="18" charset="0"/>
              </a:rPr>
              <a:t>God’s Punishment &amp; Deliverance of Israel (Judges 6-7)</a:t>
            </a:r>
          </a:p>
          <a:p>
            <a:pPr marL="447675" indent="-447675">
              <a:lnSpc>
                <a:spcPct val="20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MG Sans Cn" pitchFamily="2" charset="0"/>
                <a:ea typeface="Baskerville SemiBold" panose="02020502070401020303" pitchFamily="18" charset="0"/>
              </a:rPr>
              <a:t>Gideon’s Punishment &amp; Control of Israel (Judges 8:1-28)</a:t>
            </a:r>
          </a:p>
        </p:txBody>
      </p:sp>
    </p:spTree>
    <p:extLst>
      <p:ext uri="{BB962C8B-B14F-4D97-AF65-F5344CB8AC3E}">
        <p14:creationId xmlns:p14="http://schemas.microsoft.com/office/powerpoint/2010/main" val="3393057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A37D8-5F17-2141-3130-1F2D7F23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84E6C-37C9-1264-F5F2-C4AB692A8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4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2905DE-D21E-FDD9-8F28-9F78AAB80C0F}"/>
              </a:ext>
            </a:extLst>
          </p:cNvPr>
          <p:cNvSpPr txBox="1"/>
          <p:nvPr/>
        </p:nvSpPr>
        <p:spPr>
          <a:xfrm>
            <a:off x="158347" y="833134"/>
            <a:ext cx="882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MG Sans Medium Cn" pitchFamily="2" charset="77"/>
                <a:ea typeface="Baskerville SemiBold" panose="02020502070401020303" pitchFamily="18" charset="0"/>
              </a:rPr>
              <a:t>Gideon: Faith or Fear…? (Judges 6-9)</a:t>
            </a:r>
            <a:endParaRPr lang="en-US" sz="3600" dirty="0">
              <a:solidFill>
                <a:schemeClr val="bg1"/>
              </a:solidFill>
              <a:latin typeface="CMG Sans Medium Cn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CFD94B-9672-6D84-90DF-D2F257C938A0}"/>
              </a:ext>
            </a:extLst>
          </p:cNvPr>
          <p:cNvSpPr txBox="1"/>
          <p:nvPr/>
        </p:nvSpPr>
        <p:spPr>
          <a:xfrm>
            <a:off x="158346" y="1763771"/>
            <a:ext cx="8827305" cy="254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lnSpc>
                <a:spcPct val="20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MG Sans Cn" pitchFamily="2" charset="0"/>
                <a:ea typeface="Baskerville SemiBold" panose="02020502070401020303" pitchFamily="18" charset="0"/>
              </a:rPr>
              <a:t>God’s Punishment &amp; Deliverance of Israel (Judges 6-7)</a:t>
            </a:r>
          </a:p>
          <a:p>
            <a:pPr marL="447675" indent="-447675">
              <a:lnSpc>
                <a:spcPct val="20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MG Sans Cn" pitchFamily="2" charset="0"/>
                <a:ea typeface="Baskerville SemiBold" panose="02020502070401020303" pitchFamily="18" charset="0"/>
              </a:rPr>
              <a:t>Gideon’s Punishment &amp; Control of Israel (Judges 8:1-28)</a:t>
            </a:r>
          </a:p>
          <a:p>
            <a:pPr marL="447675" indent="-447675">
              <a:lnSpc>
                <a:spcPct val="20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MG Sans Cn" pitchFamily="2" charset="0"/>
                <a:ea typeface="Baskerville SemiBold" panose="02020502070401020303" pitchFamily="18" charset="0"/>
              </a:rPr>
              <a:t>The Legacy of Gideon (Judges 8:29 – 9:57)</a:t>
            </a:r>
            <a:endParaRPr lang="en-US" sz="2800" dirty="0">
              <a:solidFill>
                <a:schemeClr val="bg1"/>
              </a:solidFill>
              <a:latin typeface="CMG Sans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40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599E4-FEF4-0F75-93F5-8A6062AD7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907A1D77-D529-8665-A877-02C2261F8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B4E23A-5A91-5EDC-7AE4-BCFE14A39700}"/>
              </a:ext>
            </a:extLst>
          </p:cNvPr>
          <p:cNvSpPr txBox="1"/>
          <p:nvPr/>
        </p:nvSpPr>
        <p:spPr>
          <a:xfrm>
            <a:off x="941832" y="570043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pic>
        <p:nvPicPr>
          <p:cNvPr id="5" name="Picture 4" descr="Close-up of a spider">
            <a:extLst>
              <a:ext uri="{FF2B5EF4-FFF2-40B4-BE49-F238E27FC236}">
                <a16:creationId xmlns:a16="http://schemas.microsoft.com/office/drawing/2014/main" id="{16C56166-447A-EC5E-2147-7A97586D49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8328" y="1770372"/>
            <a:ext cx="5847343" cy="291848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8319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E76A5-A7A3-56B5-DEB0-3398BAF54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F2F42664-AEAE-5BE5-B765-73E3D818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2919BB-4A30-A204-2A86-0962F4F8BBE6}"/>
              </a:ext>
            </a:extLst>
          </p:cNvPr>
          <p:cNvSpPr txBox="1"/>
          <p:nvPr/>
        </p:nvSpPr>
        <p:spPr>
          <a:xfrm>
            <a:off x="941832" y="570043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pic>
        <p:nvPicPr>
          <p:cNvPr id="10" name="Picture 9" descr="Amusement park swing, with some people riding in the seats">
            <a:extLst>
              <a:ext uri="{FF2B5EF4-FFF2-40B4-BE49-F238E27FC236}">
                <a16:creationId xmlns:a16="http://schemas.microsoft.com/office/drawing/2014/main" id="{BB21EA69-6062-3B51-6E96-5803115DE9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974" y="1770372"/>
            <a:ext cx="4782052" cy="318803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7269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A735C-8D8E-847C-A0F3-59A39CEDC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DE726024-D91A-E71B-46A5-398930926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C4A925-D315-E97F-4E87-25B50B1A58EF}"/>
              </a:ext>
            </a:extLst>
          </p:cNvPr>
          <p:cNvSpPr txBox="1"/>
          <p:nvPr/>
        </p:nvSpPr>
        <p:spPr>
          <a:xfrm>
            <a:off x="941832" y="570043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pic>
        <p:nvPicPr>
          <p:cNvPr id="4" name="Picture 3" descr="Maize snake in front of black background">
            <a:extLst>
              <a:ext uri="{FF2B5EF4-FFF2-40B4-BE49-F238E27FC236}">
                <a16:creationId xmlns:a16="http://schemas.microsoft.com/office/drawing/2014/main" id="{BF93C786-F142-55DB-D904-6F92E37B04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213" y="1938337"/>
            <a:ext cx="4553574" cy="303719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7116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947DF-EF4D-BBB7-ECD2-BFCCFE93F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D1628E29-85DB-9D49-B3EA-795A96189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3E7DF6-16D7-568B-94CF-354BC97947F3}"/>
              </a:ext>
            </a:extLst>
          </p:cNvPr>
          <p:cNvSpPr txBox="1"/>
          <p:nvPr/>
        </p:nvSpPr>
        <p:spPr>
          <a:xfrm>
            <a:off x="941832" y="570043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pic>
        <p:nvPicPr>
          <p:cNvPr id="5" name="Picture 4" descr="Close-up of arm receiving an needle">
            <a:extLst>
              <a:ext uri="{FF2B5EF4-FFF2-40B4-BE49-F238E27FC236}">
                <a16:creationId xmlns:a16="http://schemas.microsoft.com/office/drawing/2014/main" id="{2EDE989F-15FD-149C-B03C-8EA0C5F0E2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529" y="1924709"/>
            <a:ext cx="4938941" cy="30644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22384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1FD71-F6A6-AEAC-7B33-CCD421D9B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3999B2FA-465F-C784-F3F3-69A1C1721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76CCF9-79B1-EF44-DF4A-57632FBB2051}"/>
              </a:ext>
            </a:extLst>
          </p:cNvPr>
          <p:cNvSpPr txBox="1"/>
          <p:nvPr/>
        </p:nvSpPr>
        <p:spPr>
          <a:xfrm>
            <a:off x="941832" y="570043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pic>
        <p:nvPicPr>
          <p:cNvPr id="4" name="Picture 3" descr="Aeroplane in flight over clouds">
            <a:extLst>
              <a:ext uri="{FF2B5EF4-FFF2-40B4-BE49-F238E27FC236}">
                <a16:creationId xmlns:a16="http://schemas.microsoft.com/office/drawing/2014/main" id="{C3D28A47-66B5-DBCA-05CA-217ECE2EF7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7770" y="1700714"/>
            <a:ext cx="4528459" cy="316774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3796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68CD6-1FE9-1A19-CD5C-E9373C36E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D48EE6E5-C1CF-662C-5C78-2277A0C93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3D2A55-A4E1-A944-6C9D-DE9C9E14C571}"/>
              </a:ext>
            </a:extLst>
          </p:cNvPr>
          <p:cNvSpPr txBox="1"/>
          <p:nvPr/>
        </p:nvSpPr>
        <p:spPr>
          <a:xfrm>
            <a:off x="941832" y="570043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pic>
        <p:nvPicPr>
          <p:cNvPr id="5" name="Picture 4" descr="A person pushing an elevator&#10;&#10;AI-generated content may be incorrect.">
            <a:extLst>
              <a:ext uri="{FF2B5EF4-FFF2-40B4-BE49-F238E27FC236}">
                <a16:creationId xmlns:a16="http://schemas.microsoft.com/office/drawing/2014/main" id="{48DEB0BD-7CEC-D92D-1690-F7B3B8FC4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724" y="1715612"/>
            <a:ext cx="4972551" cy="331503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67823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56545-C735-4EF6-7DA8-922082E32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DE3C23A3-C45A-79DC-7A12-D602E68B8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94F1EE-3FFD-5ECF-B97C-10B5745F6A76}"/>
              </a:ext>
            </a:extLst>
          </p:cNvPr>
          <p:cNvSpPr txBox="1"/>
          <p:nvPr/>
        </p:nvSpPr>
        <p:spPr>
          <a:xfrm>
            <a:off x="941832" y="570043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pic>
        <p:nvPicPr>
          <p:cNvPr id="4" name="Picture 3" descr="A crowd of people walking&#10;&#10;AI-generated content may be incorrect.">
            <a:extLst>
              <a:ext uri="{FF2B5EF4-FFF2-40B4-BE49-F238E27FC236}">
                <a16:creationId xmlns:a16="http://schemas.microsoft.com/office/drawing/2014/main" id="{ECB5A9C3-2AFB-2A28-B7D8-0A6329D96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152" y="1770372"/>
            <a:ext cx="5979695" cy="31510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9940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08EE0-27C4-E14B-5435-893A2B1F3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D9E77F73-AE1E-A4A7-C6BB-63EACF89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50858B-597E-BBD4-FBBA-B70FACD55936}"/>
              </a:ext>
            </a:extLst>
          </p:cNvPr>
          <p:cNvSpPr txBox="1"/>
          <p:nvPr/>
        </p:nvSpPr>
        <p:spPr>
          <a:xfrm>
            <a:off x="941832" y="570043"/>
            <a:ext cx="72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MG SANS BOLDCAPS" pitchFamily="2" charset="77"/>
              </a:rPr>
              <a:t>FEAR…</a:t>
            </a:r>
          </a:p>
        </p:txBody>
      </p:sp>
      <p:pic>
        <p:nvPicPr>
          <p:cNvPr id="5" name="Picture 4" descr="Yellow school bus">
            <a:extLst>
              <a:ext uri="{FF2B5EF4-FFF2-40B4-BE49-F238E27FC236}">
                <a16:creationId xmlns:a16="http://schemas.microsoft.com/office/drawing/2014/main" id="{39E65FDC-810A-0776-2A62-4720D5FACA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5467" y="1810776"/>
            <a:ext cx="5073065" cy="312470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46608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10564</TotalTime>
  <Words>197</Words>
  <Application>Microsoft Office PowerPoint</Application>
  <PresentationFormat>On-screen Show (16:9)</PresentationFormat>
  <Paragraphs>41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Baskerville</vt:lpstr>
      <vt:lpstr>CMG SANS BOLDCAPS</vt:lpstr>
      <vt:lpstr>CMG Sans Cn</vt:lpstr>
      <vt:lpstr>CMG Sans Medium Cn</vt:lpstr>
      <vt:lpstr>CMG Sans SemiBold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Brice</dc:creator>
  <cp:lastModifiedBy>Alan + Fiona Mort</cp:lastModifiedBy>
  <cp:revision>51</cp:revision>
  <dcterms:created xsi:type="dcterms:W3CDTF">2025-01-09T16:22:15Z</dcterms:created>
  <dcterms:modified xsi:type="dcterms:W3CDTF">2025-06-01T18:21:58Z</dcterms:modified>
</cp:coreProperties>
</file>