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1"/>
  </p:notesMasterIdLst>
  <p:sldIdLst>
    <p:sldId id="256" r:id="rId2"/>
    <p:sldId id="283" r:id="rId3"/>
    <p:sldId id="282" r:id="rId4"/>
    <p:sldId id="284" r:id="rId5"/>
    <p:sldId id="289" r:id="rId6"/>
    <p:sldId id="288" r:id="rId7"/>
    <p:sldId id="291" r:id="rId8"/>
    <p:sldId id="290" r:id="rId9"/>
    <p:sldId id="292" r:id="rId10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0490E"/>
    <a:srgbClr val="A4440E"/>
    <a:srgbClr val="FFDA00"/>
    <a:srgbClr val="FFF400"/>
    <a:srgbClr val="5321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4"/>
    <p:restoredTop sz="94787"/>
  </p:normalViewPr>
  <p:slideViewPr>
    <p:cSldViewPr snapToGrid="0">
      <p:cViewPr varScale="1">
        <p:scale>
          <a:sx n="160" d="100"/>
          <a:sy n="160" d="100"/>
        </p:scale>
        <p:origin x="80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476FBA-0EDE-DC49-B079-90915461827D}" type="datetimeFigureOut">
              <a:rPr lang="en-US" smtClean="0"/>
              <a:t>7/10/25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08B368-B011-4149-AACB-0FA5B9C581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6844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08B368-B011-4149-AACB-0FA5B9C581F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0590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ED46E8-1623-E9DF-C050-2D756C891B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586338-1E0B-0D58-21A1-9FA09C42C87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AF58028-7CD3-ED0E-60B5-40E43FFA9B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4EB933-38A1-EBF5-CEDA-5F631A2BC7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08B368-B011-4149-AACB-0FA5B9C581F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6127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08B368-B011-4149-AACB-0FA5B9C581F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0274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4865BC-718F-0DDD-9F0E-F41B790BB9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955F116-0CEC-93D1-7C24-BB836BE6EB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53683CB-EF14-0A91-7D47-0D403B8C4CC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3CF50B-57AC-DDBC-E345-91B8D5CF63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08B368-B011-4149-AACB-0FA5B9C581F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8141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3A20F4-41FB-B23E-AA3C-5EBF806383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A4B5F7F-8BDC-C86B-1CF5-98356F3AE27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F04F094-B660-3452-734C-667AB8FC05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70F192-B2DB-A81D-466F-02F299EA18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08B368-B011-4149-AACB-0FA5B9C581F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3209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1C8B8-C79E-6F4D-880F-F4B61D184585}" type="datetimeFigureOut">
              <a:rPr lang="en-US" smtClean="0"/>
              <a:t>7/10/25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62060-44DA-874C-A854-9F99432A8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77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1C8B8-C79E-6F4D-880F-F4B61D184585}" type="datetimeFigureOut">
              <a:rPr lang="en-US" smtClean="0"/>
              <a:t>7/10/25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62060-44DA-874C-A854-9F99432A8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343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1C8B8-C79E-6F4D-880F-F4B61D184585}" type="datetimeFigureOut">
              <a:rPr lang="en-US" smtClean="0"/>
              <a:t>7/10/25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62060-44DA-874C-A854-9F99432A8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622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1C8B8-C79E-6F4D-880F-F4B61D184585}" type="datetimeFigureOut">
              <a:rPr lang="en-US" smtClean="0"/>
              <a:t>7/10/25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62060-44DA-874C-A854-9F99432A8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52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1C8B8-C79E-6F4D-880F-F4B61D184585}" type="datetimeFigureOut">
              <a:rPr lang="en-US" smtClean="0"/>
              <a:t>7/10/25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62060-44DA-874C-A854-9F99432A8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337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1C8B8-C79E-6F4D-880F-F4B61D184585}" type="datetimeFigureOut">
              <a:rPr lang="en-US" smtClean="0"/>
              <a:t>7/10/25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62060-44DA-874C-A854-9F99432A8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056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1C8B8-C79E-6F4D-880F-F4B61D184585}" type="datetimeFigureOut">
              <a:rPr lang="en-US" smtClean="0"/>
              <a:t>7/10/25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62060-44DA-874C-A854-9F99432A8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726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1C8B8-C79E-6F4D-880F-F4B61D184585}" type="datetimeFigureOut">
              <a:rPr lang="en-US" smtClean="0"/>
              <a:t>7/10/25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62060-44DA-874C-A854-9F99432A8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23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1C8B8-C79E-6F4D-880F-F4B61D184585}" type="datetimeFigureOut">
              <a:rPr lang="en-US" smtClean="0"/>
              <a:t>7/10/25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62060-44DA-874C-A854-9F99432A8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028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1C8B8-C79E-6F4D-880F-F4B61D184585}" type="datetimeFigureOut">
              <a:rPr lang="en-US" smtClean="0"/>
              <a:t>7/10/25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62060-44DA-874C-A854-9F99432A8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593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1C8B8-C79E-6F4D-880F-F4B61D184585}" type="datetimeFigureOut">
              <a:rPr lang="en-US" smtClean="0"/>
              <a:t>7/10/25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62060-44DA-874C-A854-9F99432A8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578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6E1C8B8-C79E-6F4D-880F-F4B61D184585}" type="datetimeFigureOut">
              <a:rPr lang="en-US" smtClean="0"/>
              <a:t>7/10/25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C662060-44DA-874C-A854-9F99432A8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777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-up of a person's feet&#10;&#10;AI-generated content may be incorrect.">
            <a:extLst>
              <a:ext uri="{FF2B5EF4-FFF2-40B4-BE49-F238E27FC236}">
                <a16:creationId xmlns:a16="http://schemas.microsoft.com/office/drawing/2014/main" id="{69328D1D-4C16-5862-0E1C-65EB44F668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0016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00802-373D-5039-F54D-9734763BCD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1277" y="1731017"/>
            <a:ext cx="5581446" cy="994172"/>
          </a:xfrm>
        </p:spPr>
        <p:txBody>
          <a:bodyPr/>
          <a:lstStyle/>
          <a:p>
            <a:r>
              <a:rPr lang="en-US" b="1" dirty="0"/>
              <a:t>Bible Reading – Luke 12:49-53</a:t>
            </a:r>
          </a:p>
        </p:txBody>
      </p:sp>
    </p:spTree>
    <p:extLst>
      <p:ext uri="{BB962C8B-B14F-4D97-AF65-F5344CB8AC3E}">
        <p14:creationId xmlns:p14="http://schemas.microsoft.com/office/powerpoint/2010/main" val="1671009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508289-32F6-A320-B273-03B9B50141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erson's feet in the sand&#10;&#10;AI-generated content may be incorrect.">
            <a:extLst>
              <a:ext uri="{FF2B5EF4-FFF2-40B4-BE49-F238E27FC236}">
                <a16:creationId xmlns:a16="http://schemas.microsoft.com/office/drawing/2014/main" id="{0C4A7637-BA57-8804-473A-4EC8DF22BE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4841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462BA-1475-7407-CF16-94378D4F0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5534" y="627148"/>
            <a:ext cx="4985468" cy="994172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rgbClr val="B0490E"/>
                </a:solidFill>
                <a:latin typeface="Baskerville SemiBold" panose="02020502070401020303" pitchFamily="18" charset="0"/>
                <a:ea typeface="Baskerville SemiBold" panose="02020502070401020303" pitchFamily="18" charset="0"/>
              </a:rPr>
              <a:t>The Great Divider… </a:t>
            </a:r>
            <a:r>
              <a:rPr lang="en-US" sz="2400" i="1" dirty="0">
                <a:solidFill>
                  <a:srgbClr val="B0490E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(Luke 12:49-53)</a:t>
            </a:r>
          </a:p>
        </p:txBody>
      </p:sp>
      <p:pic>
        <p:nvPicPr>
          <p:cNvPr id="1026" name="Picture 2" descr="Aslan Original and Limited Edition Art - Artinsights Film Art Gallery">
            <a:extLst>
              <a:ext uri="{FF2B5EF4-FFF2-40B4-BE49-F238E27FC236}">
                <a16:creationId xmlns:a16="http://schemas.microsoft.com/office/drawing/2014/main" id="{15B8CA0B-2AC6-C906-C811-FC2774E301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4155" y="1541810"/>
            <a:ext cx="3275689" cy="3275689"/>
          </a:xfrm>
          <a:prstGeom prst="rect">
            <a:avLst/>
          </a:prstGeom>
          <a:noFill/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7038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D32C950-8512-DA15-C3E8-AF64722AE3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DCCA2-EADB-7E34-F356-DBD2DA713F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7583" y="627148"/>
            <a:ext cx="4993419" cy="994172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rgbClr val="B0490E"/>
                </a:solidFill>
                <a:latin typeface="Baskerville SemiBold" panose="02020502070401020303" pitchFamily="18" charset="0"/>
                <a:ea typeface="Baskerville SemiBold" panose="02020502070401020303" pitchFamily="18" charset="0"/>
              </a:rPr>
              <a:t>The Great Divider… </a:t>
            </a:r>
            <a:r>
              <a:rPr lang="en-US" sz="2400" i="1" dirty="0">
                <a:solidFill>
                  <a:srgbClr val="B0490E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(Luke 12:49-53)</a:t>
            </a:r>
          </a:p>
        </p:txBody>
      </p:sp>
      <p:pic>
        <p:nvPicPr>
          <p:cNvPr id="4098" name="Picture 2" descr="Narnia in Context | “Who said anything about safe?” – Ex-Narnian">
            <a:extLst>
              <a:ext uri="{FF2B5EF4-FFF2-40B4-BE49-F238E27FC236}">
                <a16:creationId xmlns:a16="http://schemas.microsoft.com/office/drawing/2014/main" id="{5F7D6247-D248-5027-E8EA-ADD9233A7B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521" y="1517956"/>
            <a:ext cx="4799541" cy="3204983"/>
          </a:xfrm>
          <a:prstGeom prst="rect">
            <a:avLst/>
          </a:prstGeom>
          <a:noFill/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80951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32B7A74-8A9F-6336-8388-DE02F3D427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AAC39-31F4-3F1B-038C-0A0503468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7583" y="627148"/>
            <a:ext cx="4993419" cy="994172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rgbClr val="B0490E"/>
                </a:solidFill>
                <a:latin typeface="Baskerville SemiBold" panose="02020502070401020303" pitchFamily="18" charset="0"/>
                <a:ea typeface="Baskerville SemiBold" panose="02020502070401020303" pitchFamily="18" charset="0"/>
              </a:rPr>
              <a:t>The Great Divider… </a:t>
            </a:r>
            <a:r>
              <a:rPr lang="en-US" sz="2400" i="1" dirty="0">
                <a:solidFill>
                  <a:srgbClr val="B0490E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(Luke 12:49-53)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599F3D-CB2F-084F-6BE6-311C08B792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3866" y="1369219"/>
            <a:ext cx="6911483" cy="2789313"/>
          </a:xfrm>
        </p:spPr>
        <p:txBody>
          <a:bodyPr>
            <a:normAutofit/>
          </a:bodyPr>
          <a:lstStyle/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US" sz="2200" dirty="0">
                <a:solidFill>
                  <a:srgbClr val="B0490E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Jesus is </a:t>
            </a:r>
            <a:r>
              <a:rPr lang="en-US" sz="2200" u="sng" dirty="0">
                <a:solidFill>
                  <a:srgbClr val="B0490E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not</a:t>
            </a:r>
            <a:r>
              <a:rPr lang="en-US" sz="2200" dirty="0">
                <a:solidFill>
                  <a:srgbClr val="B0490E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 ‘safe’… </a:t>
            </a:r>
            <a:r>
              <a:rPr lang="en-US" sz="2200" i="1" dirty="0">
                <a:solidFill>
                  <a:srgbClr val="B0490E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(v49, 51-53)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endParaRPr lang="en-US" sz="900" i="1" dirty="0">
              <a:solidFill>
                <a:srgbClr val="B0490E"/>
              </a:solidFill>
              <a:latin typeface="Baskerville" panose="02020502070401020303" pitchFamily="18" charset="0"/>
              <a:ea typeface="Baskerville" panose="02020502070401020303" pitchFamily="18" charset="0"/>
            </a:endParaRPr>
          </a:p>
        </p:txBody>
      </p:sp>
      <p:pic>
        <p:nvPicPr>
          <p:cNvPr id="5" name="Picture 2" descr="Aslan Original and Limited Edition Art - Artinsights Film Art Gallery">
            <a:extLst>
              <a:ext uri="{FF2B5EF4-FFF2-40B4-BE49-F238E27FC236}">
                <a16:creationId xmlns:a16="http://schemas.microsoft.com/office/drawing/2014/main" id="{D9187520-D61B-BFB1-F49B-5309624BEC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5407" y="1447261"/>
            <a:ext cx="2885331" cy="2885331"/>
          </a:xfrm>
          <a:prstGeom prst="rect">
            <a:avLst/>
          </a:prstGeom>
          <a:noFill/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512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EBBD128-8ECB-4EE0-A3BB-CE8E83A786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86EC8-4B6A-FCEA-F2EC-1B3F54A9C9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9631" y="627148"/>
            <a:ext cx="5001371" cy="994172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rgbClr val="B0490E"/>
                </a:solidFill>
                <a:latin typeface="Baskerville SemiBold" panose="02020502070401020303" pitchFamily="18" charset="0"/>
                <a:ea typeface="Baskerville SemiBold" panose="02020502070401020303" pitchFamily="18" charset="0"/>
              </a:rPr>
              <a:t>The Great Divider… </a:t>
            </a:r>
            <a:r>
              <a:rPr lang="en-US" sz="2400" i="1" dirty="0">
                <a:solidFill>
                  <a:srgbClr val="B0490E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(Luke 12:49-53)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9454D4-C29D-A4EF-59DD-AC96A10628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3866" y="1369219"/>
            <a:ext cx="6911483" cy="2789313"/>
          </a:xfrm>
        </p:spPr>
        <p:txBody>
          <a:bodyPr>
            <a:normAutofit/>
          </a:bodyPr>
          <a:lstStyle/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US" sz="2200" dirty="0">
                <a:solidFill>
                  <a:srgbClr val="B0490E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Jesus is </a:t>
            </a:r>
            <a:r>
              <a:rPr lang="en-US" sz="2200" u="sng" dirty="0">
                <a:solidFill>
                  <a:srgbClr val="B0490E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not</a:t>
            </a:r>
            <a:r>
              <a:rPr lang="en-US" sz="2200" dirty="0">
                <a:solidFill>
                  <a:srgbClr val="B0490E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 ‘safe’… </a:t>
            </a:r>
            <a:r>
              <a:rPr lang="en-US" sz="2200" i="1" dirty="0">
                <a:solidFill>
                  <a:srgbClr val="B0490E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(v49, 51-53)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endParaRPr lang="en-US" sz="900" i="1" dirty="0">
              <a:solidFill>
                <a:srgbClr val="B0490E"/>
              </a:solidFill>
              <a:latin typeface="Baskerville" panose="02020502070401020303" pitchFamily="18" charset="0"/>
              <a:ea typeface="Baskerville" panose="02020502070401020303" pitchFamily="18" charset="0"/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US" sz="2200" dirty="0">
                <a:solidFill>
                  <a:srgbClr val="B0490E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He is good! </a:t>
            </a:r>
            <a:r>
              <a:rPr lang="en-US" sz="2200" i="1" dirty="0">
                <a:solidFill>
                  <a:srgbClr val="B0490E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(v50)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4A45E21-E210-96EF-5936-BBECF6D994FD}"/>
              </a:ext>
            </a:extLst>
          </p:cNvPr>
          <p:cNvSpPr txBox="1">
            <a:spLocks/>
          </p:cNvSpPr>
          <p:nvPr/>
        </p:nvSpPr>
        <p:spPr>
          <a:xfrm>
            <a:off x="2872027" y="1956021"/>
            <a:ext cx="1495818" cy="7397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200000"/>
              </a:lnSpc>
              <a:buNone/>
            </a:pPr>
            <a:r>
              <a:rPr lang="en-US" sz="2200" b="1" dirty="0">
                <a:solidFill>
                  <a:srgbClr val="B0490E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BUT</a:t>
            </a:r>
          </a:p>
        </p:txBody>
      </p:sp>
      <p:pic>
        <p:nvPicPr>
          <p:cNvPr id="5" name="Picture 2" descr="Aslan Original and Limited Edition Art - Artinsights Film Art Gallery">
            <a:extLst>
              <a:ext uri="{FF2B5EF4-FFF2-40B4-BE49-F238E27FC236}">
                <a16:creationId xmlns:a16="http://schemas.microsoft.com/office/drawing/2014/main" id="{CAE9822E-0D23-3624-19E5-BB08504722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5407" y="1447261"/>
            <a:ext cx="2885331" cy="2885331"/>
          </a:xfrm>
          <a:prstGeom prst="rect">
            <a:avLst/>
          </a:prstGeom>
          <a:noFill/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1079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39C07F2-491E-11EF-426B-D85F82A537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EAA8C9-2DF6-0A32-1F8D-1D2DBFF24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7583" y="627148"/>
            <a:ext cx="4993419" cy="994172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rgbClr val="B0490E"/>
                </a:solidFill>
                <a:latin typeface="Baskerville SemiBold" panose="02020502070401020303" pitchFamily="18" charset="0"/>
                <a:ea typeface="Baskerville SemiBold" panose="02020502070401020303" pitchFamily="18" charset="0"/>
              </a:rPr>
              <a:t>The Great Divider… </a:t>
            </a:r>
            <a:r>
              <a:rPr lang="en-US" sz="2400" i="1" dirty="0">
                <a:solidFill>
                  <a:srgbClr val="B0490E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(Luke 12:49-53)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1CA52A-489B-0407-43AF-9DABEB5A98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3866" y="1369219"/>
            <a:ext cx="6911483" cy="2789313"/>
          </a:xfrm>
        </p:spPr>
        <p:txBody>
          <a:bodyPr>
            <a:normAutofit/>
          </a:bodyPr>
          <a:lstStyle/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US" sz="2200" dirty="0">
                <a:solidFill>
                  <a:srgbClr val="B0490E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Jesus is </a:t>
            </a:r>
            <a:r>
              <a:rPr lang="en-US" sz="2200" u="sng" dirty="0">
                <a:solidFill>
                  <a:srgbClr val="B0490E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not</a:t>
            </a:r>
            <a:r>
              <a:rPr lang="en-US" sz="2200" dirty="0">
                <a:solidFill>
                  <a:srgbClr val="B0490E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 ‘safe’… </a:t>
            </a:r>
            <a:r>
              <a:rPr lang="en-US" sz="2200" i="1" dirty="0">
                <a:solidFill>
                  <a:srgbClr val="B0490E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(v49, 51-53)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endParaRPr lang="en-US" sz="900" i="1" dirty="0">
              <a:solidFill>
                <a:srgbClr val="B0490E"/>
              </a:solidFill>
              <a:latin typeface="Baskerville" panose="02020502070401020303" pitchFamily="18" charset="0"/>
              <a:ea typeface="Baskerville" panose="02020502070401020303" pitchFamily="18" charset="0"/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US" sz="2200" dirty="0">
                <a:solidFill>
                  <a:srgbClr val="B0490E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He is good! </a:t>
            </a:r>
            <a:r>
              <a:rPr lang="en-US" sz="2200" i="1" dirty="0">
                <a:solidFill>
                  <a:srgbClr val="B0490E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(v50)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US" sz="2200" dirty="0">
                <a:solidFill>
                  <a:srgbClr val="B0490E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Where do </a:t>
            </a:r>
            <a:r>
              <a:rPr lang="en-US" sz="2200" b="1" dirty="0">
                <a:solidFill>
                  <a:srgbClr val="B0490E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you</a:t>
            </a:r>
            <a:r>
              <a:rPr lang="en-US" sz="2200" dirty="0">
                <a:solidFill>
                  <a:srgbClr val="B0490E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 stand…?</a:t>
            </a:r>
            <a:endParaRPr lang="en-US" sz="2200" i="1" dirty="0">
              <a:solidFill>
                <a:srgbClr val="B0490E"/>
              </a:solidFill>
              <a:latin typeface="Baskerville" panose="02020502070401020303" pitchFamily="18" charset="0"/>
              <a:ea typeface="Baskerville" panose="02020502070401020303" pitchFamily="18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10D6FD0-8375-00D6-C6FF-7AF75C496B29}"/>
              </a:ext>
            </a:extLst>
          </p:cNvPr>
          <p:cNvSpPr txBox="1">
            <a:spLocks/>
          </p:cNvSpPr>
          <p:nvPr/>
        </p:nvSpPr>
        <p:spPr>
          <a:xfrm>
            <a:off x="2872027" y="1956021"/>
            <a:ext cx="1495818" cy="7397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200000"/>
              </a:lnSpc>
              <a:buNone/>
            </a:pPr>
            <a:r>
              <a:rPr lang="en-US" sz="2200" b="1" dirty="0">
                <a:solidFill>
                  <a:srgbClr val="B0490E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BUT</a:t>
            </a:r>
          </a:p>
        </p:txBody>
      </p:sp>
      <p:pic>
        <p:nvPicPr>
          <p:cNvPr id="5" name="Picture 2" descr="Aslan Original and Limited Edition Art - Artinsights Film Art Gallery">
            <a:extLst>
              <a:ext uri="{FF2B5EF4-FFF2-40B4-BE49-F238E27FC236}">
                <a16:creationId xmlns:a16="http://schemas.microsoft.com/office/drawing/2014/main" id="{EB67FC47-62B9-7032-AED7-9B3F1FCFBA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5407" y="1447261"/>
            <a:ext cx="2885331" cy="2885331"/>
          </a:xfrm>
          <a:prstGeom prst="rect">
            <a:avLst/>
          </a:prstGeom>
          <a:noFill/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13604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360AF2D-A2EF-2372-7F21-F258D13357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83C808-1FF8-22F7-0C67-EF374E93D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5534" y="627148"/>
            <a:ext cx="4985468" cy="994172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rgbClr val="B0490E"/>
                </a:solidFill>
                <a:latin typeface="Baskerville SemiBold" panose="02020502070401020303" pitchFamily="18" charset="0"/>
                <a:ea typeface="Baskerville SemiBold" panose="02020502070401020303" pitchFamily="18" charset="0"/>
              </a:rPr>
              <a:t>The Great Divider…</a:t>
            </a:r>
            <a:r>
              <a:rPr lang="en-US" sz="2400" b="1" i="1" dirty="0">
                <a:solidFill>
                  <a:srgbClr val="B0490E"/>
                </a:solidFill>
                <a:latin typeface="Baskerville SemiBold" panose="02020502070401020303" pitchFamily="18" charset="0"/>
                <a:ea typeface="Baskerville SemiBold" panose="02020502070401020303" pitchFamily="18" charset="0"/>
              </a:rPr>
              <a:t> </a:t>
            </a:r>
            <a:r>
              <a:rPr lang="en-US" sz="2400" i="1" dirty="0">
                <a:solidFill>
                  <a:srgbClr val="B0490E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(Luke 12:49-53)</a:t>
            </a:r>
          </a:p>
        </p:txBody>
      </p:sp>
      <p:pic>
        <p:nvPicPr>
          <p:cNvPr id="4098" name="Picture 2" descr="Narnia in Context | “Who said anything about safe?” – Ex-Narnian">
            <a:extLst>
              <a:ext uri="{FF2B5EF4-FFF2-40B4-BE49-F238E27FC236}">
                <a16:creationId xmlns:a16="http://schemas.microsoft.com/office/drawing/2014/main" id="{3F2AFD72-7CDD-41E2-3B98-556E076454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2229" y="1541810"/>
            <a:ext cx="4799541" cy="3204983"/>
          </a:xfrm>
          <a:prstGeom prst="rect">
            <a:avLst/>
          </a:prstGeom>
          <a:noFill/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53335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17012</TotalTime>
  <Words>112</Words>
  <Application>Microsoft Macintosh PowerPoint</Application>
  <PresentationFormat>On-screen Show (16:9)</PresentationFormat>
  <Paragraphs>22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Aptos</vt:lpstr>
      <vt:lpstr>Aptos Display</vt:lpstr>
      <vt:lpstr>Arial</vt:lpstr>
      <vt:lpstr>Baskerville</vt:lpstr>
      <vt:lpstr>Baskerville SemiBold</vt:lpstr>
      <vt:lpstr>Office Theme</vt:lpstr>
      <vt:lpstr>PowerPoint Presentation</vt:lpstr>
      <vt:lpstr>Bible Reading – Luke 12:49-53</vt:lpstr>
      <vt:lpstr>PowerPoint Presentation</vt:lpstr>
      <vt:lpstr>The Great Divider… (Luke 12:49-53)</vt:lpstr>
      <vt:lpstr>The Great Divider… (Luke 12:49-53)</vt:lpstr>
      <vt:lpstr>The Great Divider… (Luke 12:49-53)</vt:lpstr>
      <vt:lpstr>The Great Divider… (Luke 12:49-53)</vt:lpstr>
      <vt:lpstr>The Great Divider… (Luke 12:49-53)</vt:lpstr>
      <vt:lpstr>The Great Divider… (Luke 12:49-53)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David Brice</dc:creator>
  <cp:lastModifiedBy>David Brice</cp:lastModifiedBy>
  <cp:revision>124</cp:revision>
  <dcterms:created xsi:type="dcterms:W3CDTF">2025-01-09T16:22:15Z</dcterms:created>
  <dcterms:modified xsi:type="dcterms:W3CDTF">2025-07-10T20:47:14Z</dcterms:modified>
</cp:coreProperties>
</file>